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d629d6ef4714eea" /><Relationship Type="http://schemas.openxmlformats.org/officeDocument/2006/relationships/extended-properties" Target="/docProps/app.xml" Id="R2809e969b74f40a4" /><Relationship Type="http://schemas.openxmlformats.org/officeDocument/2006/relationships/officeDocument" Target="/ppt/presentation.xml" Id="Rfdcfbf03fa224d3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8a0265f3fc647fa"/>
  </p:sldMasterIdLst>
  <p:notesMasterIdLst>
    <p:notesMasterId xmlns:r="http://schemas.openxmlformats.org/officeDocument/2006/relationships" r:id="R7ce54fb0ad5a47c9"/>
  </p:notesMasterIdLst>
  <p:sldIdLst>
    <p:sldId xmlns:r="http://schemas.openxmlformats.org/officeDocument/2006/relationships" id="256" r:id="R84a6d2a9ec3c4f30"/>
    <p:sldId xmlns:r="http://schemas.openxmlformats.org/officeDocument/2006/relationships" id="257" r:id="Rd2e353fc8d4f4e68"/>
    <p:sldId xmlns:r="http://schemas.openxmlformats.org/officeDocument/2006/relationships" id="258" r:id="R49302526158b4f71"/>
    <p:sldId xmlns:r="http://schemas.openxmlformats.org/officeDocument/2006/relationships" id="259" r:id="R700d7a3cded14f17"/>
    <p:sldId xmlns:r="http://schemas.openxmlformats.org/officeDocument/2006/relationships" id="260" r:id="R7b8d22fa5b0c4fe5"/>
    <p:sldId xmlns:r="http://schemas.openxmlformats.org/officeDocument/2006/relationships" id="261" r:id="Rb315a20eddfa4e96"/>
    <p:sldId xmlns:r="http://schemas.openxmlformats.org/officeDocument/2006/relationships" id="262" r:id="Rcf3b8dea786949fb"/>
    <p:sldId xmlns:r="http://schemas.openxmlformats.org/officeDocument/2006/relationships" id="263" r:id="R0ea1ab96337e4eda"/>
    <p:sldId xmlns:r="http://schemas.openxmlformats.org/officeDocument/2006/relationships" id="264" r:id="R8103bb1be8944da3"/>
    <p:sldId xmlns:r="http://schemas.openxmlformats.org/officeDocument/2006/relationships" id="265" r:id="Rcd2f4debfa8f4859"/>
    <p:sldId xmlns:r="http://schemas.openxmlformats.org/officeDocument/2006/relationships" id="266" r:id="R320ba91a2e424e7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432eb0dde8e4e90" /><Relationship Type="http://schemas.openxmlformats.org/officeDocument/2006/relationships/slideMaster" Target="/ppt/slideMasters/slideMaster1.xml" Id="Ra8a0265f3fc647fa" /><Relationship Type="http://schemas.openxmlformats.org/officeDocument/2006/relationships/notesMaster" Target="/ppt/notesMasters/notesMaster1.xml" Id="R7ce54fb0ad5a47c9" /><Relationship Type="http://schemas.openxmlformats.org/officeDocument/2006/relationships/presProps" Target="/ppt/presProps.xml" Id="R328c1be9b4c54d9b" /><Relationship Type="http://schemas.openxmlformats.org/officeDocument/2006/relationships/tableStyles" Target="/ppt/tableStyles.xml" Id="Rc3c3be6cd3e640e5" /><Relationship Type="http://schemas.openxmlformats.org/officeDocument/2006/relationships/slide" Target="/ppt/slides/slide1.xml" Id="R84a6d2a9ec3c4f30" /><Relationship Type="http://schemas.openxmlformats.org/officeDocument/2006/relationships/slide" Target="/ppt/slides/slide2.xml" Id="Rd2e353fc8d4f4e68" /><Relationship Type="http://schemas.openxmlformats.org/officeDocument/2006/relationships/slide" Target="/ppt/slides/slide3.xml" Id="R49302526158b4f71" /><Relationship Type="http://schemas.openxmlformats.org/officeDocument/2006/relationships/slide" Target="/ppt/slides/slide4.xml" Id="R700d7a3cded14f17" /><Relationship Type="http://schemas.openxmlformats.org/officeDocument/2006/relationships/slide" Target="/ppt/slides/slide5.xml" Id="R7b8d22fa5b0c4fe5" /><Relationship Type="http://schemas.openxmlformats.org/officeDocument/2006/relationships/slide" Target="/ppt/slides/slide6.xml" Id="Rb315a20eddfa4e96" /><Relationship Type="http://schemas.openxmlformats.org/officeDocument/2006/relationships/slide" Target="/ppt/slides/slide7.xml" Id="Rcf3b8dea786949fb" /><Relationship Type="http://schemas.openxmlformats.org/officeDocument/2006/relationships/slide" Target="/ppt/slides/slide8.xml" Id="R0ea1ab96337e4eda" /><Relationship Type="http://schemas.openxmlformats.org/officeDocument/2006/relationships/slide" Target="/ppt/slides/slide9.xml" Id="R8103bb1be8944da3" /><Relationship Type="http://schemas.openxmlformats.org/officeDocument/2006/relationships/slide" Target="/ppt/slides/slide10.xml" Id="Rcd2f4debfa8f4859" /><Relationship Type="http://schemas.openxmlformats.org/officeDocument/2006/relationships/slide" Target="/ppt/slides/slide11.xml" Id="R320ba91a2e424e7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f481032e7e743c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7fdcdb97e7f4533" /><Relationship Type="http://schemas.openxmlformats.org/officeDocument/2006/relationships/notesMaster" Target="/ppt/notesMasters/notesMaster1.xml" Id="Rce583e4d46de467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cc6458ff32f4c40" /><Relationship Type="http://schemas.openxmlformats.org/officeDocument/2006/relationships/notesMaster" Target="/ppt/notesMasters/notesMaster1.xml" Id="R9fc64ac9e7ec412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2cfff7a0862459c" /><Relationship Type="http://schemas.openxmlformats.org/officeDocument/2006/relationships/notesMaster" Target="/ppt/notesMasters/notesMaster1.xml" Id="R45e54bd6f7fa483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7e5d3e73b8d40f3" /><Relationship Type="http://schemas.openxmlformats.org/officeDocument/2006/relationships/notesMaster" Target="/ppt/notesMasters/notesMaster1.xml" Id="R79e206d27e4c4c7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aa9a65378e34dbc" /><Relationship Type="http://schemas.openxmlformats.org/officeDocument/2006/relationships/notesMaster" Target="/ppt/notesMasters/notesMaster1.xml" Id="Re91a11c15c154f4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a7df63e069340ec" /><Relationship Type="http://schemas.openxmlformats.org/officeDocument/2006/relationships/notesMaster" Target="/ppt/notesMasters/notesMaster1.xml" Id="Rcfcce4fc827244c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d7c028d9e394a5a" /><Relationship Type="http://schemas.openxmlformats.org/officeDocument/2006/relationships/notesMaster" Target="/ppt/notesMasters/notesMaster1.xml" Id="R32fa79632cae408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7ab7b66c67644ce" /><Relationship Type="http://schemas.openxmlformats.org/officeDocument/2006/relationships/notesMaster" Target="/ppt/notesMasters/notesMaster1.xml" Id="Rc43ef446b1b14a3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bb4ef828ac14eac" /><Relationship Type="http://schemas.openxmlformats.org/officeDocument/2006/relationships/notesMaster" Target="/ppt/notesMasters/notesMaster1.xml" Id="Rd5d9abf69af9495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ae64300946d4c68" /><Relationship Type="http://schemas.openxmlformats.org/officeDocument/2006/relationships/notesMaster" Target="/ppt/notesMasters/notesMaster1.xml" Id="Rafb74e1abec342f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16b741fc35a478a" /><Relationship Type="http://schemas.openxmlformats.org/officeDocument/2006/relationships/notesMaster" Target="/ppt/notesMasters/notesMaster1.xml" Id="Rcc410ebe1d1e4d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Kaynak: MEB Mesleki ve Teknik Eğitim Genel Müdürlüğü 2026 Bilişim Teknolojileri Alanı çerçeve öğretim programı. 12. sınıf materyalleri: https://meslek.meb.gov.tr/dmgoster.aspx?alan_id=04&amp;kurum_id=1&amp;sinif_kodu=12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Ders sıralaması 2026 MEB Bilişim Teknolojileri Alanı programı ve MTEGM güncel ders materyali sayfalarıyla eşleştirilmiştir.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Resmî program: https://meslek.meb.gov.tr/upload/cop9/bilisim_9.pdf</a:t>
            </a:r>
          </a:p>
          <a:p xmlns:a="http://schemas.openxmlformats.org/drawingml/2006/main">
            <a:r>
              <a:t>Güncel 12. sınıf materyalleri: https://meslek.meb.gov.tr/dmgoster.aspx?alan_id=04&amp;kurum_id=1&amp;sinif_kodu=12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Resmî program: https://meslek.meb.gov.tr/upload/cop9/bilisim_9.pdf</a:t>
            </a:r>
          </a:p>
          <a:p xmlns:a="http://schemas.openxmlformats.org/drawingml/2006/main">
            <a:r>
              <a:t>Güncel 12. sınıf materyalleri: https://meslek.meb.gov.tr/dmgoster.aspx?alan_id=04&amp;kurum_id=1&amp;sinif_kodu=12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Resmî program: https://meslek.meb.gov.tr/upload/cop9/bilisim_9.pdf</a:t>
            </a:r>
          </a:p>
          <a:p xmlns:a="http://schemas.openxmlformats.org/drawingml/2006/main">
            <a:r>
              <a:t>Güncel 12. sınıf materyalleri: https://meslek.meb.gov.tr/dmgoster.aspx?alan_id=04&amp;kurum_id=1&amp;sinif_kodu=12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Resmî program: https://meslek.meb.gov.tr/upload/cop9/bilisim_9.pdf</a:t>
            </a:r>
          </a:p>
          <a:p xmlns:a="http://schemas.openxmlformats.org/drawingml/2006/main">
            <a:r>
              <a:t>Güncel 12. sınıf materyalleri: https://meslek.meb.gov.tr/dmgoster.aspx?alan_id=04&amp;kurum_id=1&amp;sinif_kodu=12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Resmî program: https://meslek.meb.gov.tr/upload/cop9/bilisim_9.pdf</a:t>
            </a:r>
          </a:p>
          <a:p xmlns:a="http://schemas.openxmlformats.org/drawingml/2006/main">
            <a:r>
              <a:t>Güncel 12. sınıf materyalleri: https://meslek.meb.gov.tr/dmgoster.aspx?alan_id=04&amp;kurum_id=1&amp;sinif_kodu=12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Resmî program: https://meslek.meb.gov.tr/upload/cop9/bilisim_9.pdf</a:t>
            </a:r>
          </a:p>
          <a:p xmlns:a="http://schemas.openxmlformats.org/drawingml/2006/main">
            <a:r>
              <a:t>Güncel 12. sınıf materyalleri: https://meslek.meb.gov.tr/dmgoster.aspx?alan_id=04&amp;kurum_id=1&amp;sinif_kodu=12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Program PDF: https://meslek.meb.gov.tr/upload/cop9/bilisim_9.pdf</a:t>
            </a:r>
          </a:p>
          <a:p xmlns:a="http://schemas.openxmlformats.org/drawingml/2006/main">
            <a:r>
              <a:t>12. sınıf güncel materyalleri: https://meslek.meb.gov.tr/dmgoster.aspx?alan_id=04&amp;kurum_id=1&amp;sinif_kodu=12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34a8423fd044bc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1608eb67114d8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c63df8dbec48a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2992e5b1fa40d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b21b9907ac48f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8b3bcdc78848f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84FE571-5B39-4031-936F-DFC3881E9E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C6D553E-8DA7-4D7C-82FC-D26FFAF7246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35D6033-2E6D-4FB0-ADBD-6657A671BC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797DCC4-D784-4897-9A09-C1E816015C8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E430916-6F4E-4CEF-8C06-13DA11E70BD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73CBC33-7CE2-4825-A6BB-163EF13B4DE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DB177B4-8570-413D-A3D2-C8EA784E632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934D3C2C-DF32-4ACD-9596-6A1E4361398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897987D-EBDC-4CA2-8CCA-BD8C0210EF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8CB5B3D-1F2D-441A-87EA-C975E831889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c7c7fd430e3466a" /><Relationship Type="http://schemas.openxmlformats.org/officeDocument/2006/relationships/slideLayout" Target="/ppt/slideLayouts/slideLayout1.xml" Id="Rdb4ed06a34d34781" /><Relationship Type="http://schemas.openxmlformats.org/officeDocument/2006/relationships/slideLayout" Target="/ppt/slideLayouts/slideLayout2.xml" Id="Rfb166da6eef04ed8" /><Relationship Type="http://schemas.openxmlformats.org/officeDocument/2006/relationships/slideLayout" Target="/ppt/slideLayouts/slideLayout3.xml" Id="R5e850c7a26ed4c8c" /><Relationship Type="http://schemas.openxmlformats.org/officeDocument/2006/relationships/slideLayout" Target="/ppt/slideLayouts/slideLayout4.xml" Id="R57a3ba19123942f0" /><Relationship Type="http://schemas.openxmlformats.org/officeDocument/2006/relationships/slideLayout" Target="/ppt/slideLayouts/slideLayout5.xml" Id="R9df374b09a5b472a" /><Relationship Type="http://schemas.openxmlformats.org/officeDocument/2006/relationships/slideLayout" Target="/ppt/slideLayouts/slideLayout6.xml" Id="R900c4fe2918442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4ed06a34d34781"/>
    <p:sldLayoutId xmlns:r="http://schemas.openxmlformats.org/officeDocument/2006/relationships" id="2147483650" r:id="Rfb166da6eef04ed8"/>
    <p:sldLayoutId xmlns:r="http://schemas.openxmlformats.org/officeDocument/2006/relationships" id="2147483651" r:id="R5e850c7a26ed4c8c"/>
    <p:sldLayoutId xmlns:r="http://schemas.openxmlformats.org/officeDocument/2006/relationships" id="2147483652" r:id="R57a3ba19123942f0"/>
    <p:sldLayoutId xmlns:r="http://schemas.openxmlformats.org/officeDocument/2006/relationships" id="2147483653" r:id="R9df374b09a5b472a"/>
    <p:sldLayoutId xmlns:r="http://schemas.openxmlformats.org/officeDocument/2006/relationships" id="2147483654" r:id="R900c4fe2918442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45b212dbf024740" /><Relationship Type="http://schemas.openxmlformats.org/officeDocument/2006/relationships/image" Target="/ppt/media/image.png" Id="R46b2b9033b4e4867" /><Relationship Type="http://schemas.openxmlformats.org/officeDocument/2006/relationships/notesSlide" Target="/ppt/notesSlides/notesSlide1.xml" Id="R033d58430d24496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66b2d127504c69" /><Relationship Type="http://schemas.openxmlformats.org/officeDocument/2006/relationships/notesSlide" Target="/ppt/notesSlides/notesSlide2.xml" Id="R816573e7d86043e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9735cf4d534209" /><Relationship Type="http://schemas.openxmlformats.org/officeDocument/2006/relationships/notesSlide" Target="/ppt/notesSlides/notesSlide3.xml" Id="Ra417f79960a74d6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c617d6cf9c4df0" /><Relationship Type="http://schemas.openxmlformats.org/officeDocument/2006/relationships/notesSlide" Target="/ppt/notesSlides/notesSlide4.xml" Id="R563c8f7262a7421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c42ce4a5224aae" /><Relationship Type="http://schemas.openxmlformats.org/officeDocument/2006/relationships/notesSlide" Target="/ppt/notesSlides/notesSlide5.xml" Id="Redfa9ef67ef343b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262356ccea46f6" /><Relationship Type="http://schemas.openxmlformats.org/officeDocument/2006/relationships/notesSlide" Target="/ppt/notesSlides/notesSlide6.xml" Id="Rb75392107fda435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7a8c227a6846aa" /><Relationship Type="http://schemas.openxmlformats.org/officeDocument/2006/relationships/notesSlide" Target="/ppt/notesSlides/notesSlide7.xml" Id="Rc10cf4e52b71452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66312b11364635" /><Relationship Type="http://schemas.openxmlformats.org/officeDocument/2006/relationships/notesSlide" Target="/ppt/notesSlides/notesSlide8.xml" Id="R6940f25d27844d0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22323167374ca6" /><Relationship Type="http://schemas.openxmlformats.org/officeDocument/2006/relationships/notesSlide" Target="/ppt/notesSlides/notesSlide9.xml" Id="R7871b3153d214d8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71d5d0c30484be4" /><Relationship Type="http://schemas.openxmlformats.org/officeDocument/2006/relationships/notesSlide" Target="/ppt/notesSlides/notesSlide10.xml" Id="R9e3ce9db3679448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3be94ce4deb49e3" /><Relationship Type="http://schemas.openxmlformats.org/officeDocument/2006/relationships/notesSlide" Target="/ppt/notesSlides/notesSlide11.xml" Id="R9f43c30928a94bd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EDAC0E-F711-45C2-B608-80183227C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8577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43"/>
          </a:solidFill>
          <a:ln xmlns:a="http://schemas.openxmlformats.org/drawingml/2006/main" w="0">
            <a:solidFill>
              <a:srgbClr val="102A43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308636-5090-4C1B-B97D-78BD863FF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858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050" b="1">
                <a:solidFill>
                  <a:srgbClr val="7FE0C2"/>
                </a:solidFill>
              </a:defRPr>
            </a:defPPr>
          </a:lstStyle>
          <a:p xmlns:a="http://schemas.openxmlformats.org/drawingml/2006/main">
            <a:pPr algn="l">
              <a:defRPr sz="1050" b="1">
                <a:solidFill>
                  <a:srgbClr val="7FE0C2"/>
                </a:solidFill>
              </a:defRPr>
            </a:pPr>
            <a:r>
              <a:rPr sz="1050" b="1">
                <a:solidFill>
                  <a:srgbClr val="7FE0C2"/>
                </a:solidFill>
              </a:rPr>
              <a:t>2026 MEB UYUMLU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693B6B-46DB-45B2-8DA6-47620CFA0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00150"/>
            <a:ext cx="3714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36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12. Sınıf</a:t>
            </a:r>
          </a:p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Bilişim Ders Paketi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A754E7-DE84-4510-BC8D-4237EC871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24250"/>
            <a:ext cx="3524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65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D7E9F3"/>
                </a:solidFill>
              </a:defRPr>
            </a:pPr>
            <a:r>
              <a:rPr sz="1650" b="0">
                <a:solidFill>
                  <a:srgbClr val="D7E9F3"/>
                </a:solidFill>
              </a:rPr>
              <a:t>6 ders • ders kartları • etkinlikler • testler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290DB7-FFF7-48E1-8B87-3430E8123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76875"/>
            <a:ext cx="3429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Çiğdem Gül Aslan</a:t>
            </a:r>
          </a:p>
          <a:p xmlns:a="http://schemas.openxmlformats.org/drawingml/2006/main">
            <a:pPr algn="l"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Mesleki bilişim öğrenme seti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881C14-DC9B-459A-9678-BF5DD25580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b2b9033b4e4867"/>
          <a:srcRect xmlns:a="http://schemas.openxmlformats.org/drawingml/2006/main" l="19906" t="0" r="1990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857750" y="0"/>
            <a:ext cx="733425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3708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669EB9-F216-4EDB-9E61-476F05070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12. SINIF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29E158-05D8-4111-8B83-6219E569F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Bu yıl hangi dersleri ve ürünleri geliştireceğiz?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9B164B-EBAB-4E35-B8A3-E0B4CC164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8F0AF2-FB99-4101-B793-C0C6B955F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34925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DDF3EC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FBB223-1F01-40EB-941C-E0B67F1DC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90700"/>
            <a:ext cx="307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Mobil Uygulamalar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2BC73B-CA2B-4CDD-98F0-8B7D049BE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362200"/>
            <a:ext cx="3073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Mobil arayüz, gezinme, durum, yerel veri, API, izin, güvenlik, erişilebilirlik, cihaz testi ve mağaza hazırlığı.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78E131-2E1A-4688-88FC-8FE98C765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1619250"/>
            <a:ext cx="34925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EEF6FA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3E112C-526B-4B9E-A42E-34EBEABC9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9300" y="1790700"/>
            <a:ext cx="307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Grafik ve Canlandırma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9C2632-0C59-45F6-8A08-6328A4200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9300" y="2362200"/>
            <a:ext cx="3073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Görsel iletişim, renk ve tipografi, vektör-raster üretim, katman, hareket ilkeleri, zaman çizgisi ve web için dışa aktarma.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64CE37-B0B6-4F34-B28E-9B9245362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1800" y="1619250"/>
            <a:ext cx="34925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DDF3EC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AFC083-DBFE-4FD6-A3AA-9D628598D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350" y="1790700"/>
            <a:ext cx="307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Siber Güvenlik Temelleri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048274-2D80-4E04-A3B1-1AD35046A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350" y="2362200"/>
            <a:ext cx="3073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Yetki ve etik, varlık-risk-tehdit modeli, kimlik, kriptografi, sistem ve ağ savunması, günlük, olay müdahalesi ve güvenli geliştirme.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749B8D-4E80-4943-8AB6-6CDA4B693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38550"/>
            <a:ext cx="34925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EEF6FA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FB706C-03F1-41D4-98D9-A097BE618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810000"/>
            <a:ext cx="307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Sunucu İşletim Sistemleri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80BA49-4F70-413B-8FAC-E8B602772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381500"/>
            <a:ext cx="3073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Sunucu kurulumu, kullanıcı ve dizin hizmeti, DNS, DHCP, web-dosya servisleri, sanallaştırma, yedek, izleme ve yüksek erişilebilirlik.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DB84FF-58DB-4B1C-8F41-537413DB6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9750" y="3638550"/>
            <a:ext cx="34925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DDF3EC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86D3DB-083C-4FF0-957A-6C7979760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9300" y="3810000"/>
            <a:ext cx="307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Nesnelerin İnterneti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D94717-578F-4458-BD48-84A6B4A71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9300" y="4381500"/>
            <a:ext cx="3073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Sensör düğümü, haberleşme protokolleri, MQTT, kenar-bulut mimarisi, veri görselleştirme, güvenlik ve enerji yönetimi.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651757-D253-474F-A1AD-59B842669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1800" y="3638550"/>
            <a:ext cx="3492500" cy="1809750"/>
          </a:xfrm>
          <a:prstGeom xmlns:a="http://schemas.openxmlformats.org/drawingml/2006/main" prst="roundRect">
            <a:avLst>
              <a:gd name="adj" fmla="val 6316"/>
            </a:avLst>
          </a:prstGeom>
          <a:solidFill xmlns:a="http://schemas.openxmlformats.org/drawingml/2006/main">
            <a:srgbClr val="EEF6FA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3BD53B-477F-4661-B11D-E82A3863C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350" y="3810000"/>
            <a:ext cx="307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Yazılım Projesi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7781ED-8D00-4449-B02E-43D22232F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1350" y="4381500"/>
            <a:ext cx="3073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İhtiyaç analizi, kullanıcı hikâyesi, sürüm kontrolü, çevik plan, UX, mimari, test, dokümantasyon, dağıtım ve sunum.</a:t>
            </a:r>
          </a:p>
        </p:txBody>
      </p:sp>
    </p:spTree>
    <p:extLst>
      <p:ext uri="{BB962C8B-B14F-4D97-AF65-F5344CB8AC3E}">
        <p14:creationId xmlns:p14="http://schemas.microsoft.com/office/powerpoint/2010/main" val="49689495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C74247-8B51-45E5-927C-7A7A8ACBF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12. SINIF • YAZILIM GELIŞTIRME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769CD7-172F-4B9F-8C55-EB082C4D6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Mobil Uygulamalar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A8C903-F1C5-4F4A-A187-461692C96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A4AF4C-29FC-42E6-85AB-F72430782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5095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6575"/>
                </a:solidFill>
              </a:defRPr>
            </a:pPr>
            <a:r>
              <a:rPr sz="1575" b="0">
                <a:solidFill>
                  <a:srgbClr val="526575"/>
                </a:solidFill>
              </a:rPr>
              <a:t>Mobil arayüz, gezinme, durum, yerel veri, API, izin, güvenlik, erişilebilirlik, cihaz testi ve mağaza hazırlığı.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E2B0E6-7743-4608-BCF8-40DF606E4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F47C63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F47C63"/>
                </a:solidFill>
              </a:defRPr>
            </a:pPr>
            <a:r>
              <a:rPr sz="975" b="1">
                <a:solidFill>
                  <a:srgbClr val="F47C63"/>
                </a:solidFill>
              </a:rPr>
              <a:t>DERS SONUNDA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FF8522-3971-44FB-AB26-B30597858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95600"/>
            <a:ext cx="50958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162A3A"/>
                </a:solidFill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Mobil öncelikli ekran akışı tasarlar.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Veri ve API durumlarını yönetir.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İzin ve sırları güvenli ele alır.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Gerçek cihazda test edip yayın paketi hazırlar.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783943-B020-48D9-8220-3E505AC8F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SINIF ÜRÜNÜ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7FBE25-FD8F-45BF-9179-64D0C5FF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6575"/>
                </a:solidFill>
              </a:defRPr>
            </a:pPr>
            <a:r>
              <a:rPr sz="1275" b="0">
                <a:solidFill>
                  <a:srgbClr val="526575"/>
                </a:solidFill>
              </a:rPr>
              <a:t>Görev takip uygulamasını küçük ekran, büyük metin, çevrimdışı durum, izin reddi ve yavaş ağ senaryolarında gerçek cihazda test et.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DA9F1D-332B-4ABF-850A-EB3D3579E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66850"/>
            <a:ext cx="542925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576852-EB23-4452-A088-4BF83FD6A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0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A43"/>
                </a:solidFill>
              </a:defRPr>
            </a:pPr>
            <a:r>
              <a:rPr sz="2025" b="1">
                <a:solidFill>
                  <a:srgbClr val="102A43"/>
                </a:solidFill>
              </a:rPr>
              <a:t>Konu haritası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9471BDF-39E3-4063-87D5-B57B78B6A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241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1. Mobil Ürün ve Arayüz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166B2B-2BA9-4277-9CBE-BE636ECDC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479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Mobil Platformlar ve Proje Yapısı • Ekran Akışı ve Gezinme • Responsive Mobil Yerleşim • Mobil Erişilebilirlik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8FB1B6-9FD9-4B1D-905F-6901A2E6A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5433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76B87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2. Veri ve Cihaz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E0FFA1-8D42-4462-B6BF-6E5E614ED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671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Durum Yönetimi ve Yaşam Döngüsü • Yerel Veri ve Güvenli Saklama • API ve Çevrimdışı Durum • Cihaz İzinleri ve Donanım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C7D8C4-7193-4490-86E1-D9687CDD7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625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3. Kalite ve Yayın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F11405-C7D3-4275-99F1-4C5E8F863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0863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Mobil Güvenlik ve Sır Yönetimi • Gerçek Cihaz Testi • Mağaza Paketi, Gizlilik ve Yayın</a:t>
            </a:r>
          </a:p>
        </p:txBody>
      </p:sp>
    </p:spTree>
    <p:extLst>
      <p:ext uri="{BB962C8B-B14F-4D97-AF65-F5344CB8AC3E}">
        <p14:creationId xmlns:p14="http://schemas.microsoft.com/office/powerpoint/2010/main" val="7112649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37A718-026D-4347-B3AF-BA02125F6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12. SINIF • YAZILIM GELIŞTIRME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CBB43F-DC80-4C1F-A601-57CA02805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Grafik ve Canlandırma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292D32-BED8-4038-B5F6-320B2DC47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A05658-27F1-43D6-9D67-DCF89B15F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5095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6575"/>
                </a:solidFill>
              </a:defRPr>
            </a:pPr>
            <a:r>
              <a:rPr sz="1575" b="0">
                <a:solidFill>
                  <a:srgbClr val="526575"/>
                </a:solidFill>
              </a:rPr>
              <a:t>Görsel iletişim, renk ve tipografi, vektör-raster üretim, katman, hareket ilkeleri, zaman çizgisi ve web için dışa aktarma.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A78348-D6C8-439D-8DC5-604265B35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F47C63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F47C63"/>
                </a:solidFill>
              </a:defRPr>
            </a:pPr>
            <a:r>
              <a:rPr sz="975" b="1">
                <a:solidFill>
                  <a:srgbClr val="F47C63"/>
                </a:solidFill>
              </a:rPr>
              <a:t>DERS SONUNDA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75D44F-B950-4719-B437-646A91314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95600"/>
            <a:ext cx="50958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162A3A"/>
                </a:solidFill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Görsel hiyerarşi kurar.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Vektör ve raster aracı doğru seçer.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Hareket ilkeleriyle animasyon oluşturur.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Erişilebilir ve optimize çıktı üretir.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3BF5E4-6B92-4A40-A0BE-4E81F9C5C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SINIF ÜRÜNÜ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5A5A9A-242E-4D88-9F49-6ABE5CC48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6575"/>
                </a:solidFill>
              </a:defRPr>
            </a:pPr>
            <a:r>
              <a:rPr sz="1275" b="0">
                <a:solidFill>
                  <a:srgbClr val="526575"/>
                </a:solidFill>
              </a:rPr>
              <a:t>Bir eğitim konusunu tek bakışta açıklayan görsel ve kısa animasyon üret; kaynak dosya, lisans ve dışa aktarma ayarlarını teslim et.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5223AF-C952-470E-97B1-6D7B55A84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66850"/>
            <a:ext cx="542925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7878B5-E89B-4AB4-94E8-BE2E4D1D0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0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A43"/>
                </a:solidFill>
              </a:defRPr>
            </a:pPr>
            <a:r>
              <a:rPr sz="2025" b="1">
                <a:solidFill>
                  <a:srgbClr val="102A43"/>
                </a:solidFill>
              </a:rPr>
              <a:t>Konu haritası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D7B9CC-92AB-4EB9-ADB0-738CBC8F3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241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1. Grafik Tasarım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34A2DC-D902-4113-BA61-25F86F754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479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Görsel İletişim ve Tasarım İlkeleri • Renk, Kontrast ve Erişilebilirlik • Tipografi ve Okunabilirlik • Vektör ve Raster Grafik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409BD3-5B62-4133-B0C4-EA8740719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5433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76B87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2. Canlandırma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28FA62-BA39-4931-B799-554C1D29D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671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Katman, Maske ve Birleştirme • Animasyonun Temel İlkeleri • Zaman Çizgisi ve Anahtar Kare • Web ve Mobil İçin Dışa Aktarma</a:t>
            </a:r>
          </a:p>
        </p:txBody>
      </p:sp>
    </p:spTree>
    <p:extLst>
      <p:ext uri="{BB962C8B-B14F-4D97-AF65-F5344CB8AC3E}">
        <p14:creationId xmlns:p14="http://schemas.microsoft.com/office/powerpoint/2010/main" val="18734207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9D1647-EC67-4029-B2D8-C44DB5309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12. SINIF • AĞ İŞLETMENLIĞI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4FECCE-44EF-4CD2-8044-D70C725F2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Siber Güvenlik Temelleri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40F6C5-C6ED-48F7-B61D-0F118374B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003EC9-9454-4385-8E2A-97306B3D9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5095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6575"/>
                </a:solidFill>
              </a:defRPr>
            </a:pPr>
            <a:r>
              <a:rPr sz="1575" b="0">
                <a:solidFill>
                  <a:srgbClr val="526575"/>
                </a:solidFill>
              </a:rPr>
              <a:t>Yetki ve etik, varlık-risk-tehdit modeli, kimlik, kriptografi, sistem ve ağ savunması, günlük, olay müdahalesi ve güvenli geliştirme.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9DAC50-C9C8-4DE1-B8FC-2069272C5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F47C63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F47C63"/>
                </a:solidFill>
              </a:defRPr>
            </a:pPr>
            <a:r>
              <a:rPr sz="975" b="1">
                <a:solidFill>
                  <a:srgbClr val="F47C63"/>
                </a:solidFill>
              </a:rPr>
              <a:t>DERS SONUNDA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D4483F-ACDD-4FB1-95C3-19CEC33AF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95600"/>
            <a:ext cx="50958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162A3A"/>
                </a:solidFill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Yetkili güvenlik çalışmasının sınırlarını açıklar.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Riski varlık-tehdit-açıklık ilişkisiyle değerlendirir.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Savunma katmanları uygular.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Olay kanıtını koruyarak raporlar.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8A39FE-0B09-4D57-A637-C41720E8C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SINIF ÜRÜNÜ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BA7BA9-BC8C-45B3-9523-104668355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6575"/>
                </a:solidFill>
              </a:defRPr>
            </a:pPr>
            <a:r>
              <a:rPr sz="1275" b="0">
                <a:solidFill>
                  <a:srgbClr val="526575"/>
                </a:solidFill>
              </a:rPr>
              <a:t>Yalnız izinli laboratuvar sisteminde çalış; kapsamı, zamanı ve kanıtı kaydet; bulguyu zarar vermeden ve yeniden üretilebilir biçimde raporla.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1AE351-A3C3-4830-9324-1BB9E49CF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66850"/>
            <a:ext cx="542925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ABE31E-90BE-405A-B943-42AC3883F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0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A43"/>
                </a:solidFill>
              </a:defRPr>
            </a:pPr>
            <a:r>
              <a:rPr sz="2025" b="1">
                <a:solidFill>
                  <a:srgbClr val="102A43"/>
                </a:solidFill>
              </a:rPr>
              <a:t>Konu haritası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89E11D-D4C9-4FFD-86A3-D7B79354A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241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1. Risk ve Kimlik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0A76FB-3DD4-46BE-83DB-991D5660C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479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Siber Güvenlikte Yetki, Kapsam ve Etik • Varlık, Tehdit, Açıklık ve Risk • Kimlik Doğrulama ve MFA • Yetkilendirme ve En Az Yetki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04823D-5B75-4D51-9912-FF2FFA943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5433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76B87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2. Savunma Katmanları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EC0E64-1BF2-4147-9A74-87EB489EF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671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Kriptografi Temelleri • Sistem Sertleştirme ve Güncelleme • Ağ Savunması ve Segmentasyon • Güvenli Yazılım ve OWASP Farkındalığı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3DC3D6-181B-49F5-9080-F3878F28A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625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3. İzleme ve Olay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F7BF13-BA2D-47CC-8A08-CAAE9D09B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0863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Günlükler ve Güvenlik İzleme • Olay Müdahalesi ve Kanıt • Sosyal Mühendislik ve Farkındalık</a:t>
            </a:r>
          </a:p>
        </p:txBody>
      </p:sp>
    </p:spTree>
    <p:extLst>
      <p:ext uri="{BB962C8B-B14F-4D97-AF65-F5344CB8AC3E}">
        <p14:creationId xmlns:p14="http://schemas.microsoft.com/office/powerpoint/2010/main" val="20152636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A6A93C-B325-48C5-BFC9-8FE16138D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12. SINIF • AĞ İŞLETMENLIĞI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8EF2A2-B8D3-4C32-8D88-788342B88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Sunucu İşletim Sistemleri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2B9829-DB76-4D71-A889-761EBF41A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6B345D-B8AB-4DE8-B537-B689C90EC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5095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6575"/>
                </a:solidFill>
              </a:defRPr>
            </a:pPr>
            <a:r>
              <a:rPr sz="1575" b="0">
                <a:solidFill>
                  <a:srgbClr val="526575"/>
                </a:solidFill>
              </a:rPr>
              <a:t>Sunucu kurulumu, kullanıcı ve dizin hizmeti, DNS, DHCP, web-dosya servisleri, sanallaştırma, yedek, izleme ve yüksek erişilebilirlik.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563CD7-243B-4AC0-8F4D-41F80A38C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F47C63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F47C63"/>
                </a:solidFill>
              </a:defRPr>
            </a:pPr>
            <a:r>
              <a:rPr sz="975" b="1">
                <a:solidFill>
                  <a:srgbClr val="F47C63"/>
                </a:solidFill>
              </a:rPr>
              <a:t>DERS SONUNDA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BC0F1F-531A-4BED-9C69-8DE9813FD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95600"/>
            <a:ext cx="50958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162A3A"/>
                </a:solidFill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Sunucuyu güvenli kurar ve sertleştirir.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Temel ağ servislerini yönetir.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Yedek ve izleme planı uygular.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Arızayı günlük ve ölçümle çözer.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466F71F-A4BC-4F7C-A7E7-1ADA63F3E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SINIF ÜRÜNÜ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938E8C-0577-41FC-B8BA-F19ADD7E1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6575"/>
                </a:solidFill>
              </a:defRPr>
            </a:pPr>
            <a:r>
              <a:rPr sz="1275" b="0">
                <a:solidFill>
                  <a:srgbClr val="526575"/>
                </a:solidFill>
              </a:rPr>
              <a:t>Sanal sunucuda anlık görüntü ve değişiklik kaydı tut; her servisi istemci tarafında test et ve en az yetkiyle yönet.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7B2E9E-63AA-4AA2-B186-B3E1A7F74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66850"/>
            <a:ext cx="542925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DEF986-5719-4149-A2FA-37D238353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0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A43"/>
                </a:solidFill>
              </a:defRPr>
            </a:pPr>
            <a:r>
              <a:rPr sz="2025" b="1">
                <a:solidFill>
                  <a:srgbClr val="102A43"/>
                </a:solidFill>
              </a:rPr>
              <a:t>Konu haritası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4935A1-C248-48CA-A73F-BF77E2A26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241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1. Kurulum ve Kimlik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284E15-CE0A-432D-855A-3725436E3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479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Sunucu Rolü, Donanım ve Kurulum Planı • Disk, Bölüm ve Dosya Sistemi • Kullanıcı, Grup ve Politika • Sunucu Sertleştirme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A8643B-FFBD-4262-B11D-1316BC535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5433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76B87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2. Ağ Servisleri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757A0EF-39FF-4B0F-A0C2-2A5F0886A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671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DNS Servisi • DHCP Servisi • Web Servisi ve TLS • Dosya ve Yazdırma Servisleri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579A1E-AE6F-4EEC-B672-C88966CB1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7625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3. Süreklilik ve İzleme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3A73C1-EC93-4257-AAC5-929985B73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50863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Sanallaştırma ve Konteyner Temelleri • Yedekleme ve Geri Yükleme • İzleme, Performans ve Sorun Giderme</a:t>
            </a:r>
          </a:p>
        </p:txBody>
      </p:sp>
    </p:spTree>
    <p:extLst>
      <p:ext uri="{BB962C8B-B14F-4D97-AF65-F5344CB8AC3E}">
        <p14:creationId xmlns:p14="http://schemas.microsoft.com/office/powerpoint/2010/main" val="2216172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995FDF-CD52-4B8D-AC32-22E96B7ED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12. SINIF • SEÇMELI DERS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E2B0A6-3CE8-4058-8E08-50A341372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Nesnelerin İnterneti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EF29C9-BE26-455C-96AB-A2819BEE5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5F33DD-AC1D-4B9F-89FA-92F988018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5095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6575"/>
                </a:solidFill>
              </a:defRPr>
            </a:pPr>
            <a:r>
              <a:rPr sz="1575" b="0">
                <a:solidFill>
                  <a:srgbClr val="526575"/>
                </a:solidFill>
              </a:rPr>
              <a:t>Sensör düğümü, haberleşme protokolleri, MQTT, kenar-bulut mimarisi, veri görselleştirme, güvenlik ve enerji yönetimi.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C3BAE9-9276-40AD-80DD-ECF8F7BD7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F47C63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F47C63"/>
                </a:solidFill>
              </a:defRPr>
            </a:pPr>
            <a:r>
              <a:rPr sz="975" b="1">
                <a:solidFill>
                  <a:srgbClr val="F47C63"/>
                </a:solidFill>
              </a:rPr>
              <a:t>DERS SONUNDA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5A6FEF-FB68-43CC-9EE1-D34787194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95600"/>
            <a:ext cx="50958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162A3A"/>
                </a:solidFill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IoT mimarisini katmanlarıyla açıklar.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Sensör verisini güvenilir toplar.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Mesajlaşma ve görselleştirme uygular.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Cihaz güvenliği ve mahremiyeti değerlendirir.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62AA97-A2C8-4B5E-835C-7A402D42B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SINIF ÜRÜNÜ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660CC4-68D4-44FE-9007-01198825D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6575"/>
                </a:solidFill>
              </a:defRPr>
            </a:pPr>
            <a:r>
              <a:rPr sz="1275" b="0">
                <a:solidFill>
                  <a:srgbClr val="526575"/>
                </a:solidFill>
              </a:rPr>
              <a:t>Sahte kişisel veri kullanmadan sınıf ortam ölçüm düğümü kur; bağlantı kesintisi, yanlış ölçüm ve güç kaybı senaryolarını test et.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329816-4CDC-4E3F-B174-50306F3C5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66850"/>
            <a:ext cx="542925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E787BA-9E94-4365-B5C5-56A422050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0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A43"/>
                </a:solidFill>
              </a:defRPr>
            </a:pPr>
            <a:r>
              <a:rPr sz="2025" b="1">
                <a:solidFill>
                  <a:srgbClr val="102A43"/>
                </a:solidFill>
              </a:rPr>
              <a:t>Konu haritası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BB74F0-9E13-4B03-8F5B-78D619A1E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241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1. IoT Düğümü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B1FA6E-C9FC-45DB-9625-D8427BB5F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479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IoT Mimarisi ve Kullanım Senaryosu • Sensör, Kalibrasyon ve Örnekleme • Cihaz Yazılımı ve Durum Yönetimi • Enerji ve Güç Yönetimi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4B5407-E572-432E-B9D4-8A7F3AF0C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5433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76B87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2. Bağlantı, Veri ve Güvenlik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C4DB20-3205-42EA-8BE7-8D7E68A5A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671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IoT Haberleşme Seçenekleri • MQTT ve Yayınla–Abone Ol • Veri Saklama ve Gösterge Paneli • IoT Güvenliği ve Mahremiyet</a:t>
            </a:r>
          </a:p>
        </p:txBody>
      </p:sp>
    </p:spTree>
    <p:extLst>
      <p:ext uri="{BB962C8B-B14F-4D97-AF65-F5344CB8AC3E}">
        <p14:creationId xmlns:p14="http://schemas.microsoft.com/office/powerpoint/2010/main" val="2692912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76960F-1859-4D9D-A364-9723E4763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12. SINIF • SEÇMELI DERS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F75A69-2F4F-4797-A322-9B00C8DCC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850" b="1">
                <a:solidFill>
                  <a:srgbClr val="102A43"/>
                </a:solidFill>
              </a:defRPr>
            </a:pPr>
            <a:r>
              <a:rPr sz="2850" b="1">
                <a:solidFill>
                  <a:srgbClr val="102A43"/>
                </a:solidFill>
              </a:rPr>
              <a:t>Yazılım Projesi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6A804A-7D7B-404D-B5B7-2551DB7AB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FD9998-217C-4D0D-90F0-3F4953248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28750"/>
            <a:ext cx="509587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75" b="0">
                <a:solidFill>
                  <a:srgbClr val="526575"/>
                </a:solidFill>
              </a:defRPr>
            </a:pPr>
            <a:r>
              <a:rPr sz="1575" b="0">
                <a:solidFill>
                  <a:srgbClr val="526575"/>
                </a:solidFill>
              </a:rPr>
              <a:t>İhtiyaç analizi, kullanıcı hikâyesi, sürüm kontrolü, çevik plan, UX, mimari, test, dokümantasyon, dağıtım ve sunum.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555F0B-ADBE-4AE9-9F32-14D0F550D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71750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F47C63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F47C63"/>
                </a:solidFill>
              </a:defRPr>
            </a:pPr>
            <a:r>
              <a:rPr sz="975" b="1">
                <a:solidFill>
                  <a:srgbClr val="F47C63"/>
                </a:solidFill>
              </a:rPr>
              <a:t>DERS SONUNDA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4F9CB9-573F-4ECC-895E-DD3798672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95600"/>
            <a:ext cx="5095875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425" b="0">
                <a:solidFill>
                  <a:srgbClr val="162A3A"/>
                </a:solidFill>
              </a:defRPr>
            </a:defPPr>
          </a:lstStyle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Ölçülebilir gereksinim yazar.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Sürüm kontrolüyle ekip çalışması yürütür.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Test ve dokümantasyon üretir.</a:t>
            </a:r>
          </a:p>
          <a:p xmlns:a="http://schemas.openxmlformats.org/drawingml/2006/main">
            <a:pPr algn="l">
              <a:defRPr sz="1425" b="0">
                <a:solidFill>
                  <a:srgbClr val="162A3A"/>
                </a:solidFill>
              </a:defRPr>
            </a:pPr>
            <a:r>
              <a:rPr sz="1425" b="0">
                <a:solidFill>
                  <a:srgbClr val="162A3A"/>
                </a:solidFill>
              </a:rPr>
              <a:t>✓ Çalışan ürünü yayımlar ve sunar.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182580-2886-40FA-BE65-8D4BF25BA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911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SINIF ÜRÜNÜ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3A233A-12AC-4115-A384-F8C5BE6CE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57850"/>
            <a:ext cx="50958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26575"/>
                </a:solidFill>
              </a:defRPr>
            </a:pPr>
            <a:r>
              <a:rPr sz="1275" b="0">
                <a:solidFill>
                  <a:srgbClr val="526575"/>
                </a:solidFill>
              </a:rPr>
              <a:t>Gerçek kullanıcı sorununu küçük sürümlere böl, her hafta çalışan artım göster, geri bildirimle önceliği güncelle ve karar günlüğü tut.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0D4CCA-00B0-42CF-A4A9-7A2BDBFF6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466850"/>
            <a:ext cx="5429250" cy="49530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7E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B2ADDC0-055C-4375-8A21-F0B914E92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4095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0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102A43"/>
                </a:solidFill>
              </a:defRPr>
            </a:pPr>
            <a:r>
              <a:rPr sz="2025" b="1">
                <a:solidFill>
                  <a:srgbClr val="102A43"/>
                </a:solidFill>
              </a:rPr>
              <a:t>Konu haritası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FA04A4-4BCE-4D16-A2E1-DA57B2C36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241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E8A78"/>
                </a:solidFill>
              </a:defRPr>
            </a:pPr>
            <a:r>
              <a:rPr sz="1500" b="1">
                <a:solidFill>
                  <a:srgbClr val="1E8A78"/>
                </a:solidFill>
              </a:rPr>
              <a:t>1. Planlama ve Tasarım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642D73-9D14-48B1-986A-64B184C5D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6479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Sorun Keşfi ve Kullanıcı Araştırması • Gereksinim ve Kabul Ölçütü • Kapsam, İş Kırılımı ve Çevik Plan • UX Akışı, Veri Modeli ve Mimari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BD4588-D7AF-4041-8FB7-1780DB892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543300"/>
            <a:ext cx="457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76B87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76B87"/>
                </a:solidFill>
              </a:defRPr>
            </a:pPr>
            <a:r>
              <a:rPr sz="1500" b="1">
                <a:solidFill>
                  <a:srgbClr val="176B87"/>
                </a:solidFill>
              </a:rPr>
              <a:t>2. Geliştirme ve Teslim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83D21A-54A3-43A2-A51C-C4FE73B9C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867150"/>
            <a:ext cx="4572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125" b="0">
                <a:solidFill>
                  <a:srgbClr val="526575"/>
                </a:solidFill>
              </a:defRPr>
            </a:pPr>
            <a:r>
              <a:rPr sz="1125" b="0">
                <a:solidFill>
                  <a:srgbClr val="526575"/>
                </a:solidFill>
              </a:rPr>
              <a:t>Git ve Ekip Çalışması • Kod Kalitesi ve Güvenlik • Test Stratejisi ve Hata Yönetimi • Dokümantasyon, Dağıtım ve Proje Sunumu</a:t>
            </a:r>
          </a:p>
        </p:txBody>
      </p:sp>
    </p:spTree>
    <p:extLst>
      <p:ext uri="{BB962C8B-B14F-4D97-AF65-F5344CB8AC3E}">
        <p14:creationId xmlns:p14="http://schemas.microsoft.com/office/powerpoint/2010/main" val="116507150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9D5679-A048-4F23-BE06-A3F8FF58D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12. SINIF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17B25E-5EB9-47B8-986F-4D269CB78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Her konu aynı öğrenme döngüsüyle işlenir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2A8F7C-780C-4DC2-8723-19EB38CD9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92E277-D217-452E-B5A9-75B6E03F6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66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8A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CE49E7-F137-4323-A525-54C357255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24050"/>
            <a:ext cx="876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 algn="ctr">
              <a:defRPr sz="27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CD3AE6-48A7-411C-A12A-BA38AF9AF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2133600"/>
            <a:ext cx="142875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F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5A6B65-9AA5-4FC4-9FCC-D051D3274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289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87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ANLA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349964-2D81-4008-830C-3334979BF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24250"/>
            <a:ext cx="219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Ders kartını oku; amaç, kavram ve başarı ölçütünü belirle.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6B8BDA-EF4E-483A-AEA4-1FD1017D6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866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8AC020-6244-4330-96D9-01FCDD446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1924050"/>
            <a:ext cx="876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 algn="ctr">
              <a:defRPr sz="27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C7EFD9-AA88-448B-BB3A-9DD785F4C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133600"/>
            <a:ext cx="142875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F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836C32-3B34-4C3F-8193-BA90C61AD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0289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87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UYGULA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A226C4-6201-4A7E-B423-A34003063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524250"/>
            <a:ext cx="219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Kısa sınıf görevini rol paylaşımıyla gerçekleştir.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CCB2B8-EF2B-4E70-B5E1-E2E6B6D96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866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8A7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F34C76-2B0A-4B56-91F3-BEC9A4B4C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924050"/>
            <a:ext cx="876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 algn="ctr">
              <a:defRPr sz="27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12576F-431E-43F0-AE38-3C06501F1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133600"/>
            <a:ext cx="1428750" cy="3238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CFE1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01603D-A13D-4249-B97F-C118700E0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0289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87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TEST 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9EE20F-BA99-4A4A-B9EA-2B3CDCF67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524250"/>
            <a:ext cx="219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Normal, sınır ve hatalı durumlarda kanıt topla.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53A943-FE06-4126-B420-01CFFC5D8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1866900"/>
            <a:ext cx="876300" cy="876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6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270B4C-D3D7-4FCA-BEAD-6E0F1E9C1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1924050"/>
            <a:ext cx="8763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>
            <a:defPPr algn="ctr">
              <a:defRPr sz="27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2700" b="1">
                <a:solidFill>
                  <a:srgbClr val="FFFFFF"/>
                </a:solidFill>
              </a:defRPr>
            </a:pPr>
            <a:r>
              <a:rPr sz="27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0F3A99-9B79-4A8D-A0B4-3210D3F11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0289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87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102A43"/>
                </a:solidFill>
              </a:defRPr>
            </a:pPr>
            <a:r>
              <a:rPr sz="1875" b="1">
                <a:solidFill>
                  <a:srgbClr val="102A43"/>
                </a:solidFill>
              </a:rPr>
              <a:t>PAYLAŞ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FF27FA-2DBB-4C2E-956E-7990801D6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3524250"/>
            <a:ext cx="219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Sonucu açıkla, konu testini çöz ve geri bildirimle geliştir.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8622F62-D250-4908-AEE5-83CB7A09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429250"/>
            <a:ext cx="304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>
            <a:defPPr algn="l">
              <a:defRPr sz="1500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500" b="1">
                <a:solidFill>
                  <a:srgbClr val="102A43"/>
                </a:solidFill>
              </a:defRPr>
            </a:pPr>
            <a:r>
              <a:rPr sz="1500" b="1">
                <a:solidFill>
                  <a:srgbClr val="102A43"/>
                </a:solidFill>
              </a:rPr>
              <a:t>Öğretmen paylaşım modeli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94E88E-D8EA-4AC6-A8AE-EE80DFBA3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8102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526575"/>
                </a:solidFill>
              </a:defRPr>
            </a:pPr>
            <a:r>
              <a:rPr sz="1500" b="0">
                <a:solidFill>
                  <a:srgbClr val="526575"/>
                </a:solidFill>
              </a:rPr>
              <a:t>İlgili konu sayfasının bağlantısını gönderin: öğrenci telefonda ders kartını, görseli, notu, etkinliği ve testi tek akışta açar.</a:t>
            </a:r>
          </a:p>
        </p:txBody>
      </p:sp>
    </p:spTree>
    <p:extLst>
      <p:ext uri="{BB962C8B-B14F-4D97-AF65-F5344CB8AC3E}">
        <p14:creationId xmlns:p14="http://schemas.microsoft.com/office/powerpoint/2010/main" val="13945300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02A4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52104E-EF1D-471C-BE58-B2A9FFE3F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76250"/>
            <a:ext cx="2476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975" b="1">
                <a:solidFill>
                  <a:srgbClr val="7FE0C2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7FE0C2"/>
                </a:solidFill>
              </a:defRPr>
            </a:pPr>
            <a:r>
              <a:rPr sz="975" b="1">
                <a:solidFill>
                  <a:srgbClr val="7FE0C2"/>
                </a:solidFill>
              </a:rPr>
              <a:t>12. SINIF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F795A3-F837-4ECA-9438-A387EE249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57250"/>
            <a:ext cx="10001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30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Ölçme yalnız puan değil, öğrenme kanıtıdır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9C4B36-8C1B-43D0-B42F-9F75605F6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002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950" b="1">
                <a:solidFill>
                  <a:srgbClr val="7FE0C2"/>
                </a:solidFill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7FE0C2"/>
                </a:solidFill>
              </a:defRPr>
            </a:pPr>
            <a:r>
              <a:rPr sz="1950" b="1">
                <a:solidFill>
                  <a:srgbClr val="7FE0C2"/>
                </a:solidFill>
              </a:rPr>
              <a:t>Konu testi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E4C060-ABFA-4035-BA97-A984E21F9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336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D7E9F3"/>
                </a:solidFill>
              </a:defRPr>
            </a:pPr>
            <a:r>
              <a:rPr sz="1500" b="0">
                <a:solidFill>
                  <a:srgbClr val="D7E9F3"/>
                </a:solidFill>
              </a:rPr>
              <a:t>Her konuya bağlı 4 açıklamalı soru; kavram, uygulama ve doğrulama.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95FB62-7ADD-44A4-954E-FDECBB75C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20002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950" b="1">
                <a:solidFill>
                  <a:srgbClr val="FFB19F"/>
                </a:solidFill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FFB19F"/>
                </a:solidFill>
              </a:defRPr>
            </a:pPr>
            <a:r>
              <a:rPr sz="1950" b="1">
                <a:solidFill>
                  <a:srgbClr val="FFB19F"/>
                </a:solidFill>
              </a:rPr>
              <a:t>Uygulama kanıtı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EEDB4B-4B0F-4D80-B4E2-BB2892F16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25336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D7E9F3"/>
                </a:solidFill>
              </a:defRPr>
            </a:pPr>
            <a:r>
              <a:rPr sz="1500" b="0">
                <a:solidFill>
                  <a:srgbClr val="D7E9F3"/>
                </a:solidFill>
              </a:rPr>
              <a:t>Kod çıktısı, ağ tablosu, tasarım görseli, ölçüm veya kısa rapor.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A40432-3DEB-4741-837C-AD9A2161D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814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950" b="1">
                <a:solidFill>
                  <a:srgbClr val="7FE0C2"/>
                </a:solidFill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7FE0C2"/>
                </a:solidFill>
              </a:defRPr>
            </a:pPr>
            <a:r>
              <a:rPr sz="1950" b="1">
                <a:solidFill>
                  <a:srgbClr val="7FE0C2"/>
                </a:solidFill>
              </a:rPr>
              <a:t>Akran geribildirimi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A25909-13C7-4A6F-887E-E3431A8ED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5148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D7E9F3"/>
                </a:solidFill>
              </a:defRPr>
            </a:pPr>
            <a:r>
              <a:rPr sz="1500" b="0">
                <a:solidFill>
                  <a:srgbClr val="D7E9F3"/>
                </a:solidFill>
              </a:rPr>
              <a:t>Bir güçlü yön, bir geliştirme önerisi ve kanıta dayalı açıklama.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EA7F9C-0EEE-4ED4-8251-1DAD6B5F8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9814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950" b="1">
                <a:solidFill>
                  <a:srgbClr val="FFB19F"/>
                </a:solidFill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FFB19F"/>
                </a:solidFill>
              </a:defRPr>
            </a:pPr>
            <a:r>
              <a:rPr sz="1950" b="1">
                <a:solidFill>
                  <a:srgbClr val="FFB19F"/>
                </a:solidFill>
              </a:rPr>
              <a:t>Öz değerlendirme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E88918-E6F7-4A53-B0C3-7F71AF724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4514850"/>
            <a:ext cx="4762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l">
              <a:defRPr sz="1500" b="0">
                <a:solidFill>
                  <a:srgbClr val="D7E9F3"/>
                </a:solidFill>
              </a:defRPr>
            </a:pPr>
            <a:r>
              <a:rPr sz="1500" b="0">
                <a:solidFill>
                  <a:srgbClr val="D7E9F3"/>
                </a:solidFill>
              </a:rPr>
              <a:t>Ne öğrendim, hangi testi yaptım, bir sonraki adımım ne?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0A5835-AA95-4C25-8EFF-DCD7B59F7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D7E9F3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D7E9F3"/>
                </a:solidFill>
              </a:defRPr>
            </a:pPr>
            <a:r>
              <a:rPr sz="1050" b="1">
                <a:solidFill>
                  <a:srgbClr val="D7E9F3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4982826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9F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9CC374-7EE0-40FF-999C-FBBBA643D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10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>
            <a:defPPr algn="l">
              <a:defRPr sz="9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975" b="1">
                <a:solidFill>
                  <a:srgbClr val="1E8A78"/>
                </a:solidFill>
              </a:defRPr>
            </a:pPr>
            <a:r>
              <a:rPr sz="975" b="1">
                <a:solidFill>
                  <a:srgbClr val="1E8A78"/>
                </a:solidFill>
              </a:rPr>
              <a:t>12. SINIF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42594D-D7E6-4502-B90E-42CAB34C1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85800"/>
            <a:ext cx="971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2325" b="1">
                <a:solidFill>
                  <a:srgbClr val="102A43"/>
                </a:solidFill>
              </a:defRPr>
            </a:pPr>
            <a:r>
              <a:rPr sz="2325" b="1">
                <a:solidFill>
                  <a:srgbClr val="102A43"/>
                </a:solidFill>
              </a:rPr>
              <a:t>Dersi sınıfta hemen kullanmak için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A72B45-D4EE-486B-8EED-0C721EECD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57200"/>
            <a:ext cx="571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1050" b="1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r">
              <a:defRPr sz="1050" b="1">
                <a:solidFill>
                  <a:srgbClr val="526575"/>
                </a:solidFill>
              </a:defRPr>
            </a:pPr>
            <a:r>
              <a:rPr sz="1050" b="1">
                <a:solidFill>
                  <a:srgbClr val="526575"/>
                </a:solidFill>
              </a:rP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8D21ED-E1B0-46C4-A268-EE42AD633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811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8A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9249"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2B5DB1-4075-4EEB-94F2-392864F22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5811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Konuyu bulun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40A313-0A04-4F0C-8A17-53DD4E9BD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1943100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Dersler sayfasında “12. sınıf” filtresini seçin ve dersin içindekilerinden konuyu açın.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458260-6DCC-4E42-A978-CC842E378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6860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9249"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901EA9-9FDF-42D3-BA67-9C1C904ED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26860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Bağlantıyı paylaşın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2CB310-3561-416B-BE43-B09EDCC7A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048000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Konu bağlantısını paylaş düğmesiyle öğrenciye tek URL gönderin.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4F2542-A80B-4AB4-9D9E-2B454618E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909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E8A7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9249"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03C5BE-CEDB-4C13-8E03-24E328DE2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37909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Uygulayın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897147-95DB-4E2B-8D63-348882C7A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152900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Ders kartı → konu anlatımı → eğlenceli etkinlik → görsel → konu testi akışını izleyin.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2EB318-8945-4C93-B066-78C644BBC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958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7C6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>
            <a:normAutofit fontScale="99249"/>
          </a:bodyPr>
          <a:lstStyle xmlns:a="http://schemas.openxmlformats.org/drawingml/2006/main">
            <a:defPPr algn="ctr">
              <a:defRPr sz="1800" b="1">
                <a:solidFill>
                  <a:srgbClr val="FFFFFF"/>
                </a:solidFill>
              </a:defRPr>
            </a:defPPr>
          </a:lstStyle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85CDD5-A375-41DA-94F5-D9D608FBC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48958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88406"/>
          </a:bodyPr>
          <a:lstStyle xmlns:a="http://schemas.openxmlformats.org/drawingml/2006/main">
            <a:defPPr algn="l">
              <a:defRPr sz="1725" b="1">
                <a:solidFill>
                  <a:srgbClr val="102A43"/>
                </a:solidFill>
              </a:defRPr>
            </a:defPPr>
          </a:lstStyle>
          <a:p xmlns:a="http://schemas.openxmlformats.org/drawingml/2006/main">
            <a:pPr algn="l">
              <a:defRPr sz="1725" b="1">
                <a:solidFill>
                  <a:srgbClr val="102A43"/>
                </a:solidFill>
              </a:defRPr>
            </a:pPr>
            <a:r>
              <a:rPr sz="1725" b="1">
                <a:solidFill>
                  <a:srgbClr val="102A43"/>
                </a:solidFill>
              </a:rPr>
              <a:t>Sonucu görün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9FEB4D-1C2A-4D17-B73B-BAE960394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257800"/>
            <a:ext cx="9144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350" b="0">
                <a:solidFill>
                  <a:srgbClr val="526575"/>
                </a:solidFill>
              </a:defRPr>
            </a:pPr>
            <a:r>
              <a:rPr sz="1350" b="0">
                <a:solidFill>
                  <a:srgbClr val="526575"/>
                </a:solidFill>
              </a:rPr>
              <a:t>Öğrenci hesabı test sonucunu ve ilerlemeyi kaydeder; öğretmen paneli raporlar.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0B4952-E7B8-4A39-9615-2CE6B7C2A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57900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>
            <a:defPPr algn="l">
              <a:defRPr sz="1275" b="1">
                <a:solidFill>
                  <a:srgbClr val="1E8A78"/>
                </a:solidFill>
              </a:defRPr>
            </a:defPPr>
          </a:lstStyle>
          <a:p xmlns:a="http://schemas.openxmlformats.org/drawingml/2006/main">
            <a:pPr algn="l">
              <a:defRPr sz="1275" b="1">
                <a:solidFill>
                  <a:srgbClr val="1E8A78"/>
                </a:solidFill>
              </a:defRPr>
            </a:pPr>
            <a:r>
              <a:rPr sz="1275" b="1">
                <a:solidFill>
                  <a:srgbClr val="1E8A78"/>
                </a:solidFill>
              </a:rPr>
              <a:t>Resmî kaynaklar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9F59FC-A89C-4148-8EEE-441755D5C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6057900"/>
            <a:ext cx="8096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>
                <a:solidFill>
                  <a:srgbClr val="526575"/>
                </a:solidFill>
              </a:defRPr>
            </a:defPPr>
          </a:lstStyle>
          <a:p xmlns:a="http://schemas.openxmlformats.org/drawingml/2006/main">
            <a:pPr algn="l">
              <a:defRPr sz="1200" b="0">
                <a:solidFill>
                  <a:srgbClr val="526575"/>
                </a:solidFill>
              </a:defRPr>
            </a:pPr>
            <a:r>
              <a:rPr sz="1200" b="0">
                <a:solidFill>
                  <a:srgbClr val="526575"/>
                </a:solidFill>
              </a:rPr>
              <a:t>meslek.meb.gov.tr • 2026 Bilişim Teknolojileri Alanı çerçeve programı ve güncel ders materyalleri</a:t>
            </a:r>
          </a:p>
        </p:txBody>
      </p:sp>
    </p:spTree>
    <p:extLst>
      <p:ext uri="{BB962C8B-B14F-4D97-AF65-F5344CB8AC3E}">
        <p14:creationId xmlns:p14="http://schemas.microsoft.com/office/powerpoint/2010/main" val="83793522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2026-10-16T08:53:36.9910000Z</dcterms:created>
  <dcterms:modified xsi:type="dcterms:W3CDTF">2026-10-16T08:53:36.9910000Z</dcterms:modified>
</coreProperties>
</file>