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125d71ccbdd497a" /><Relationship Type="http://schemas.openxmlformats.org/officeDocument/2006/relationships/extended-properties" Target="/docProps/app.xml" Id="R1e6083feec544af7" /><Relationship Type="http://schemas.openxmlformats.org/officeDocument/2006/relationships/officeDocument" Target="/ppt/presentation.xml" Id="R1a8a3759420b428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be841e4acff48bd"/>
  </p:sldMasterIdLst>
  <p:notesMasterIdLst>
    <p:notesMasterId xmlns:r="http://schemas.openxmlformats.org/officeDocument/2006/relationships" r:id="R2fcfdc0b9a594064"/>
  </p:notesMasterIdLst>
  <p:sldIdLst>
    <p:sldId xmlns:r="http://schemas.openxmlformats.org/officeDocument/2006/relationships" id="256" r:id="Rc5c1019eaaae4be1"/>
    <p:sldId xmlns:r="http://schemas.openxmlformats.org/officeDocument/2006/relationships" id="257" r:id="R6b47f4882772497c"/>
    <p:sldId xmlns:r="http://schemas.openxmlformats.org/officeDocument/2006/relationships" id="258" r:id="R728d30bb4f484606"/>
    <p:sldId xmlns:r="http://schemas.openxmlformats.org/officeDocument/2006/relationships" id="259" r:id="R715c8fb401b94387"/>
    <p:sldId xmlns:r="http://schemas.openxmlformats.org/officeDocument/2006/relationships" id="260" r:id="R56caa2b268474e11"/>
    <p:sldId xmlns:r="http://schemas.openxmlformats.org/officeDocument/2006/relationships" id="261" r:id="R1dab2e1874334c6b"/>
    <p:sldId xmlns:r="http://schemas.openxmlformats.org/officeDocument/2006/relationships" id="262" r:id="Rf456e69cb17e4587"/>
    <p:sldId xmlns:r="http://schemas.openxmlformats.org/officeDocument/2006/relationships" id="263" r:id="R20475e758a6d4f77"/>
    <p:sldId xmlns:r="http://schemas.openxmlformats.org/officeDocument/2006/relationships" id="264" r:id="Rc15b6b7b9c9443b8"/>
    <p:sldId xmlns:r="http://schemas.openxmlformats.org/officeDocument/2006/relationships" id="265" r:id="Rf58afcad7388478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8593d59277e49d2" /><Relationship Type="http://schemas.openxmlformats.org/officeDocument/2006/relationships/slideMaster" Target="/ppt/slideMasters/slideMaster1.xml" Id="R7be841e4acff48bd" /><Relationship Type="http://schemas.openxmlformats.org/officeDocument/2006/relationships/notesMaster" Target="/ppt/notesMasters/notesMaster1.xml" Id="R2fcfdc0b9a594064" /><Relationship Type="http://schemas.openxmlformats.org/officeDocument/2006/relationships/presProps" Target="/ppt/presProps.xml" Id="Rc4bbd50448c84830" /><Relationship Type="http://schemas.openxmlformats.org/officeDocument/2006/relationships/tableStyles" Target="/ppt/tableStyles.xml" Id="R956c65e590dc41f6" /><Relationship Type="http://schemas.openxmlformats.org/officeDocument/2006/relationships/slide" Target="/ppt/slides/slide1.xml" Id="Rc5c1019eaaae4be1" /><Relationship Type="http://schemas.openxmlformats.org/officeDocument/2006/relationships/slide" Target="/ppt/slides/slide2.xml" Id="R6b47f4882772497c" /><Relationship Type="http://schemas.openxmlformats.org/officeDocument/2006/relationships/slide" Target="/ppt/slides/slide3.xml" Id="R728d30bb4f484606" /><Relationship Type="http://schemas.openxmlformats.org/officeDocument/2006/relationships/slide" Target="/ppt/slides/slide4.xml" Id="R715c8fb401b94387" /><Relationship Type="http://schemas.openxmlformats.org/officeDocument/2006/relationships/slide" Target="/ppt/slides/slide5.xml" Id="R56caa2b268474e11" /><Relationship Type="http://schemas.openxmlformats.org/officeDocument/2006/relationships/slide" Target="/ppt/slides/slide6.xml" Id="R1dab2e1874334c6b" /><Relationship Type="http://schemas.openxmlformats.org/officeDocument/2006/relationships/slide" Target="/ppt/slides/slide7.xml" Id="Rf456e69cb17e4587" /><Relationship Type="http://schemas.openxmlformats.org/officeDocument/2006/relationships/slide" Target="/ppt/slides/slide8.xml" Id="R20475e758a6d4f77" /><Relationship Type="http://schemas.openxmlformats.org/officeDocument/2006/relationships/slide" Target="/ppt/slides/slide9.xml" Id="Rc15b6b7b9c9443b8" /><Relationship Type="http://schemas.openxmlformats.org/officeDocument/2006/relationships/slide" Target="/ppt/slides/slide10.xml" Id="Rf58afcad7388478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e517bffaa384bd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d4c99f477074572" /><Relationship Type="http://schemas.openxmlformats.org/officeDocument/2006/relationships/notesMaster" Target="/ppt/notesMasters/notesMaster1.xml" Id="Rd2da9554d55f46c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781d6b4e296441f" /><Relationship Type="http://schemas.openxmlformats.org/officeDocument/2006/relationships/notesMaster" Target="/ppt/notesMasters/notesMaster1.xml" Id="R12052cc471ce4e1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56a52e518e6471a" /><Relationship Type="http://schemas.openxmlformats.org/officeDocument/2006/relationships/notesMaster" Target="/ppt/notesMasters/notesMaster1.xml" Id="R789eb9e1850d4ce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be8c33aa01b42f8" /><Relationship Type="http://schemas.openxmlformats.org/officeDocument/2006/relationships/notesMaster" Target="/ppt/notesMasters/notesMaster1.xml" Id="Rf7543581b610481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01af5567fd54826" /><Relationship Type="http://schemas.openxmlformats.org/officeDocument/2006/relationships/notesMaster" Target="/ppt/notesMasters/notesMaster1.xml" Id="R9d63fd41d85d4f1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838c33314804375" /><Relationship Type="http://schemas.openxmlformats.org/officeDocument/2006/relationships/notesMaster" Target="/ppt/notesMasters/notesMaster1.xml" Id="R6b369cf7bf67478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33d3acaa0be46e4" /><Relationship Type="http://schemas.openxmlformats.org/officeDocument/2006/relationships/notesMaster" Target="/ppt/notesMasters/notesMaster1.xml" Id="Rc9b2831fa0984e7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9a104e99f4942ae" /><Relationship Type="http://schemas.openxmlformats.org/officeDocument/2006/relationships/notesMaster" Target="/ppt/notesMasters/notesMaster1.xml" Id="R2900bab468a84e6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0b47354a83d41cb" /><Relationship Type="http://schemas.openxmlformats.org/officeDocument/2006/relationships/notesMaster" Target="/ppt/notesMasters/notesMaster1.xml" Id="Rb3ea2f097703490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47c0ddff2ad4b38" /><Relationship Type="http://schemas.openxmlformats.org/officeDocument/2006/relationships/notesMaster" Target="/ppt/notesMasters/notesMaster1.xml" Id="Ra047fff5945b49c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MEB Mesleki ve Teknik Eğitim Genel Müdürlüğü 2026 Bilişim Teknolojileri Alanı çerçeve öğretim programı. 10. sınıf materyalleri: https://meslek.meb.gov.tr/dmgoster.aspx?alan_id=04&amp;kurum_id=1&amp;sinif_kodu=10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sıralaması 2026 MEB Bilişim Teknolojileri Alanı programı ve MTEGM güncel ders materyali sayfalarıyla eşleştirilmiştir.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Resmî program: https://meslek.meb.gov.tr/upload/cop9/bilisim_9.pdf</a:t>
            </a:r>
          </a:p>
          <a:p xmlns:a="http://schemas.openxmlformats.org/drawingml/2006/main">
            <a:r>
              <a:t>Güncel 10. sınıf materyalleri: https://meslek.meb.gov.tr/dmgoster.aspx?alan_id=04&amp;kurum_id=1&amp;sinif_kodu=10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Resmî program: https://meslek.meb.gov.tr/upload/cop9/bilisim_9.pdf</a:t>
            </a:r>
          </a:p>
          <a:p xmlns:a="http://schemas.openxmlformats.org/drawingml/2006/main">
            <a:r>
              <a:t>Güncel 10. sınıf materyalleri: https://meslek.meb.gov.tr/dmgoster.aspx?alan_id=04&amp;kurum_id=1&amp;sinif_kodu=10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Resmî program: https://meslek.meb.gov.tr/upload/cop9/bilisim_9.pdf</a:t>
            </a:r>
          </a:p>
          <a:p xmlns:a="http://schemas.openxmlformats.org/drawingml/2006/main">
            <a:r>
              <a:t>Güncel 10. sınıf materyalleri: https://meslek.meb.gov.tr/dmgoster.aspx?alan_id=04&amp;kurum_id=1&amp;sinif_kodu=10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Resmî program: https://meslek.meb.gov.tr/upload/cop9/bilisim_9.pdf</a:t>
            </a:r>
          </a:p>
          <a:p xmlns:a="http://schemas.openxmlformats.org/drawingml/2006/main">
            <a:r>
              <a:t>Güncel 10. sınıf materyalleri: https://meslek.meb.gov.tr/dmgoster.aspx?alan_id=04&amp;kurum_id=1&amp;sinif_kodu=10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Resmî program: https://meslek.meb.gov.tr/upload/cop9/bilisim_9.pdf</a:t>
            </a:r>
          </a:p>
          <a:p xmlns:a="http://schemas.openxmlformats.org/drawingml/2006/main">
            <a:r>
              <a:t>Güncel 10. sınıf materyalleri: https://meslek.meb.gov.tr/dmgoster.aspx?alan_id=04&amp;kurum_id=1&amp;sinif_kodu=10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Program PDF: https://meslek.meb.gov.tr/upload/cop9/bilisim_9.pdf</a:t>
            </a:r>
          </a:p>
          <a:p xmlns:a="http://schemas.openxmlformats.org/drawingml/2006/main">
            <a:r>
              <a:t>10. sınıf güncel materyalleri: https://meslek.meb.gov.tr/dmgoster.aspx?alan_id=04&amp;kurum_id=1&amp;sinif_kodu=10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1c37ed43da401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e167fe14754ca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0646a6ac9c4e2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31e7c3e204d479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1fcc4b067f40d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208b5247da445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B808BA5-22A6-4A20-8C42-AAA2A44492D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41055E9-B737-4A7C-898D-2989ADB5C92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EC855DD-53E1-4DB8-9EA2-C8B9A05C828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F7A75FD-B7A0-466A-A18A-5A6F3A1901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E920710-6AB9-4DC6-AC99-C23AE31DC48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04AB6F4-5DD7-4B02-BE27-F0D91502899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CF63C09-5656-40BC-BC67-AD4A5517297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53B801A-E248-4B11-BDAA-0327497E5A6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124BDB5-97FB-423B-AAF6-0D39C7F40C2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243BE7C-2FA7-47F9-BA1C-6EB21A73D52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8ee466162e04707" /><Relationship Type="http://schemas.openxmlformats.org/officeDocument/2006/relationships/slideLayout" Target="/ppt/slideLayouts/slideLayout1.xml" Id="Re2f505eb1dad4b2f" /><Relationship Type="http://schemas.openxmlformats.org/officeDocument/2006/relationships/slideLayout" Target="/ppt/slideLayouts/slideLayout2.xml" Id="R7786e9caa4fe401f" /><Relationship Type="http://schemas.openxmlformats.org/officeDocument/2006/relationships/slideLayout" Target="/ppt/slideLayouts/slideLayout3.xml" Id="R258928c1a28f4f51" /><Relationship Type="http://schemas.openxmlformats.org/officeDocument/2006/relationships/slideLayout" Target="/ppt/slideLayouts/slideLayout4.xml" Id="R77c70351c8ad4100" /><Relationship Type="http://schemas.openxmlformats.org/officeDocument/2006/relationships/slideLayout" Target="/ppt/slideLayouts/slideLayout5.xml" Id="R2a781b688e5b4962" /><Relationship Type="http://schemas.openxmlformats.org/officeDocument/2006/relationships/slideLayout" Target="/ppt/slideLayouts/slideLayout6.xml" Id="R38abc75ca0e64e1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2f505eb1dad4b2f"/>
    <p:sldLayoutId xmlns:r="http://schemas.openxmlformats.org/officeDocument/2006/relationships" id="2147483650" r:id="R7786e9caa4fe401f"/>
    <p:sldLayoutId xmlns:r="http://schemas.openxmlformats.org/officeDocument/2006/relationships" id="2147483651" r:id="R258928c1a28f4f51"/>
    <p:sldLayoutId xmlns:r="http://schemas.openxmlformats.org/officeDocument/2006/relationships" id="2147483652" r:id="R77c70351c8ad4100"/>
    <p:sldLayoutId xmlns:r="http://schemas.openxmlformats.org/officeDocument/2006/relationships" id="2147483653" r:id="R2a781b688e5b4962"/>
    <p:sldLayoutId xmlns:r="http://schemas.openxmlformats.org/officeDocument/2006/relationships" id="2147483654" r:id="R38abc75ca0e64e1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65b7408ad1540af" /><Relationship Type="http://schemas.openxmlformats.org/officeDocument/2006/relationships/image" Target="/ppt/media/image.png" Id="R0a7e4564874f449c" /><Relationship Type="http://schemas.openxmlformats.org/officeDocument/2006/relationships/notesSlide" Target="/ppt/notesSlides/notesSlide1.xml" Id="R0e057827d08e45b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f99591cfbe54946" /><Relationship Type="http://schemas.openxmlformats.org/officeDocument/2006/relationships/notesSlide" Target="/ppt/notesSlides/notesSlide2.xml" Id="Rdb0dcdb921b74a9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80eb3083cef471e" /><Relationship Type="http://schemas.openxmlformats.org/officeDocument/2006/relationships/notesSlide" Target="/ppt/notesSlides/notesSlide3.xml" Id="R051dc25e4d7c4d5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1c65d83d4846f1" /><Relationship Type="http://schemas.openxmlformats.org/officeDocument/2006/relationships/notesSlide" Target="/ppt/notesSlides/notesSlide4.xml" Id="Rc5d3101621e74c4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4cb2661bd1342cb" /><Relationship Type="http://schemas.openxmlformats.org/officeDocument/2006/relationships/notesSlide" Target="/ppt/notesSlides/notesSlide5.xml" Id="R1160950984644ef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b25c265bb5d470e" /><Relationship Type="http://schemas.openxmlformats.org/officeDocument/2006/relationships/notesSlide" Target="/ppt/notesSlides/notesSlide6.xml" Id="R1359ad4a0d9e480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54866352ddd48b9" /><Relationship Type="http://schemas.openxmlformats.org/officeDocument/2006/relationships/notesSlide" Target="/ppt/notesSlides/notesSlide7.xml" Id="R21a9005bcdf2468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e3bfe6b50ed4f24" /><Relationship Type="http://schemas.openxmlformats.org/officeDocument/2006/relationships/notesSlide" Target="/ppt/notesSlides/notesSlide8.xml" Id="R4ed0d7e2eb024f0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5687d0bbfe6413f" /><Relationship Type="http://schemas.openxmlformats.org/officeDocument/2006/relationships/notesSlide" Target="/ppt/notesSlides/notesSlide9.xml" Id="Rd05d9a1dbcf7465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f3db3e8e8434439" /><Relationship Type="http://schemas.openxmlformats.org/officeDocument/2006/relationships/notesSlide" Target="/ppt/notesSlides/notesSlide10.xml" Id="Rb0ab143bcdc4444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9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07E9DA-4803-4BB6-9F7B-1B6F97BBD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8577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0">
            <a:solidFill>
              <a:srgbClr val="102A43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97A7A6-8B33-4104-9C46-F44405DF1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8580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050" b="1">
                <a:solidFill>
                  <a:srgbClr val="7FE0C2"/>
                </a:solidFill>
              </a:defRPr>
            </a:defPPr>
          </a:lstStyle>
          <a:p xmlns:a="http://schemas.openxmlformats.org/drawingml/2006/main">
            <a:pPr algn="l">
              <a:defRPr sz="1050" b="1">
                <a:solidFill>
                  <a:srgbClr val="7FE0C2"/>
                </a:solidFill>
              </a:defRPr>
            </a:pPr>
            <a:r>
              <a:rPr sz="1050" b="1">
                <a:solidFill>
                  <a:srgbClr val="7FE0C2"/>
                </a:solidFill>
              </a:rPr>
              <a:t>2026 MEB UYUMLU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8C4F5E-D189-44A1-9A1A-D02FC4A06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00150"/>
            <a:ext cx="37147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36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10. Sınıf</a:t>
            </a:r>
          </a:p>
          <a:p xmlns:a="http://schemas.openxmlformats.org/drawingml/2006/main">
            <a:pPr algn="l"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Bilişim Ders Paketi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5C6D48-848B-4B36-8EA2-4DACA4648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24250"/>
            <a:ext cx="3524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650" b="0">
                <a:solidFill>
                  <a:srgbClr val="D7E9F3"/>
                </a:solidFill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D7E9F3"/>
                </a:solidFill>
              </a:defRPr>
            </a:pPr>
            <a:r>
              <a:rPr sz="1650" b="0">
                <a:solidFill>
                  <a:srgbClr val="D7E9F3"/>
                </a:solidFill>
              </a:rPr>
              <a:t>5 ders • ders kartları • etkinlikler • testler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A4F7CB-B68B-4180-9572-9C5C3B6E4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76875"/>
            <a:ext cx="342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75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Çiğdem Gül Aslan</a:t>
            </a:r>
          </a:p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Mesleki bilişim öğrenme seti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371FB7-2B96-495C-B609-32AFC1ECAB5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7e4564874f449c"/>
          <a:srcRect xmlns:a="http://schemas.openxmlformats.org/drawingml/2006/main" l="19906" t="0" r="1990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857750" y="0"/>
            <a:ext cx="733425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59877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D47368-1E27-4A49-B4E3-F8387980B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10. SINIF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172A51-0A94-445E-8F85-B7DA5862B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971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Bu yıl hangi dersleri ve ürünleri geliştireceğiz?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772630-29FB-4873-B42A-356FC88A0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1050" b="1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r">
              <a:defRPr sz="1050" b="1">
                <a:solidFill>
                  <a:srgbClr val="526575"/>
                </a:solidFill>
              </a:defRPr>
            </a:pPr>
            <a:r>
              <a:rPr sz="1050" b="1">
                <a:solidFill>
                  <a:srgbClr val="526575"/>
                </a:solidFill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367FA9-BE90-424A-82CD-5EB99D7D7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19250"/>
            <a:ext cx="3492500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DDF3EC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1D5489-6E32-4219-AEB6-216C7F821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790700"/>
            <a:ext cx="307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7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Nesne Tabanlı Programlama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30BA43-1B06-480E-A42E-554A87D6F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362200"/>
            <a:ext cx="3073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0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526575"/>
                </a:solidFill>
              </a:defRPr>
            </a:pPr>
            <a:r>
              <a:rPr sz="1200" b="0">
                <a:solidFill>
                  <a:srgbClr val="526575"/>
                </a:solidFill>
              </a:rPr>
              <a:t>Sınıf ve nesne modeli, kapsülleme, kalıtım, çok biçimlilik, koleksiyonlar, hata yönetimi ve katmanlı uygulama geliştirme.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3102AB-F749-4C5F-8786-710FEBC9B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1619250"/>
            <a:ext cx="3492500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EEF6FA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D9A116-CE34-49B9-A5F2-9B52D61CB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9300" y="1790700"/>
            <a:ext cx="307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7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Veri Tabanı Yönetimi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74E1A9-CDDB-4A32-A091-52AE81B58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9300" y="2362200"/>
            <a:ext cx="3073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0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526575"/>
                </a:solidFill>
              </a:defRPr>
            </a:pPr>
            <a:r>
              <a:rPr sz="1200" b="0">
                <a:solidFill>
                  <a:srgbClr val="526575"/>
                </a:solidFill>
              </a:rPr>
              <a:t>İlişkisel veri modelleme, normalizasyon, SQL sorguları, bütünlük, kullanıcı yetkisi, yedekleme ve performans temelleri.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DB96B3-7B8A-4FB9-924A-BFD6B2F23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1800" y="1619250"/>
            <a:ext cx="3492500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DDF3EC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DE1F28-8FE0-4326-9C91-BF7D5E126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1350" y="1790700"/>
            <a:ext cx="307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7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Robotik ve Kodlama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464A57-095B-458E-AB4F-EA4A91AB0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1350" y="2362200"/>
            <a:ext cx="3073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0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526575"/>
                </a:solidFill>
              </a:defRPr>
            </a:pPr>
            <a:r>
              <a:rPr sz="1200" b="0">
                <a:solidFill>
                  <a:srgbClr val="526575"/>
                </a:solidFill>
              </a:rPr>
              <a:t>Elektronik güvenlik, mikrodenetleyici, sensör, aktüatör, seri haberleşme, motor kontrolü ve görev tabanlı robot uygulamaları.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A183D3-CBD5-45B8-AF01-73EFC382A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38550"/>
            <a:ext cx="3492500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EEF6FA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CBA318-6DDA-4BA3-895F-CB7F82780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810000"/>
            <a:ext cx="307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7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Ağ Sistemleri ve Anahtarlama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286D56-7994-4D8B-A4C7-7F50655E8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381500"/>
            <a:ext cx="3073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0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526575"/>
                </a:solidFill>
              </a:defRPr>
            </a:pPr>
            <a:r>
              <a:rPr sz="1200" b="0">
                <a:solidFill>
                  <a:srgbClr val="526575"/>
                </a:solidFill>
              </a:rPr>
              <a:t>Ağ modelleri, Ethernet, kablolama, IPv4, anahtar çalışma mantığı, VLAN, trunk ve temel ağ güvenliği.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1E04A4-3A8D-4A19-B3C7-A8B9AE55A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3638550"/>
            <a:ext cx="3492500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DDF3EC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A0C501-E239-4426-863B-C48FFE8AD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9300" y="3810000"/>
            <a:ext cx="307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7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Açık Kaynak Ağ Uygulamaları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AADB31-6691-451F-861C-6DD18979F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9300" y="4381500"/>
            <a:ext cx="3073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0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526575"/>
                </a:solidFill>
              </a:defRPr>
            </a:pPr>
            <a:r>
              <a:rPr sz="1200" b="0">
                <a:solidFill>
                  <a:srgbClr val="526575"/>
                </a:solidFill>
              </a:rPr>
              <a:t>Linux ağ yönetimi, terminal, kullanıcı yetkisi, servisler, uzak erişim, günlükler ve açık kaynak ağ araçları.</a:t>
            </a:r>
          </a:p>
        </p:txBody>
      </p:sp>
    </p:spTree>
    <p:extLst>
      <p:ext uri="{BB962C8B-B14F-4D97-AF65-F5344CB8AC3E}">
        <p14:creationId xmlns:p14="http://schemas.microsoft.com/office/powerpoint/2010/main" val="159319078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9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4411C1-5F63-4448-A78F-21F4D1F5E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10. SINIF • YAZILIM GELIŞTIRME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078478-1E66-45DF-B390-837F66E8E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971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02A43"/>
                </a:solidFill>
              </a:defRPr>
            </a:pPr>
            <a:r>
              <a:rPr sz="2850" b="1">
                <a:solidFill>
                  <a:srgbClr val="102A43"/>
                </a:solidFill>
              </a:rPr>
              <a:t>Nesne Tabanlı Programlama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E2C59E-4FB2-4DBB-81F4-6FBD29D29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1050" b="1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r">
              <a:defRPr sz="1050" b="1">
                <a:solidFill>
                  <a:srgbClr val="526575"/>
                </a:solidFill>
              </a:defRPr>
            </a:pPr>
            <a:r>
              <a:rPr sz="1050" b="1">
                <a:solidFill>
                  <a:srgbClr val="526575"/>
                </a:solidFill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951D4E-8188-4C17-BC5C-F2D3B1732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509587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526575"/>
                </a:solidFill>
              </a:defRPr>
            </a:pPr>
            <a:r>
              <a:rPr sz="1575" b="0">
                <a:solidFill>
                  <a:srgbClr val="526575"/>
                </a:solidFill>
              </a:rPr>
              <a:t>Sınıf ve nesne modeli, kapsülleme, kalıtım, çok biçimlilik, koleksiyonlar, hata yönetimi ve katmanlı uygulama geliştirme.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9A5B2F-36AA-44A9-964F-BE3651C42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7175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F47C63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F47C63"/>
                </a:solidFill>
              </a:defRPr>
            </a:pPr>
            <a:r>
              <a:rPr sz="975" b="1">
                <a:solidFill>
                  <a:srgbClr val="F47C63"/>
                </a:solidFill>
              </a:rPr>
              <a:t>DERS SONUNDA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351FEC-83CC-4E71-8AF2-E3A356763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95600"/>
            <a:ext cx="509587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425" b="0">
                <a:solidFill>
                  <a:srgbClr val="162A3A"/>
                </a:solidFill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Sınıf ve nesne tasarlar.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Kapsülleme ve kalıtımı doğru uygular.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Koleksiyon ve istisnaları yönetir.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Test edilebilir katmanlı uygulama geliştirir.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845290-DC91-4239-8741-B1B349D4F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911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SINIF ÜRÜNÜ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6126EC-0262-418F-9887-C39B9740B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57850"/>
            <a:ext cx="5095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6575"/>
                </a:solidFill>
              </a:defRPr>
            </a:pPr>
            <a:r>
              <a:rPr sz="1275" b="0">
                <a:solidFill>
                  <a:srgbClr val="526575"/>
                </a:solidFill>
              </a:rPr>
              <a:t>Okul kütüphanesi örneğini UML ile modelle, sınıfları kodla, örnek nesneler üret ve test senaryolarını çalıştır.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09B096-1A59-4D40-95FC-91889FFC9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466850"/>
            <a:ext cx="5429250" cy="49530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94E64D-EB37-4813-85D3-71333711E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17526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20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102A43"/>
                </a:solidFill>
              </a:defRPr>
            </a:pPr>
            <a:r>
              <a:rPr sz="2025" b="1">
                <a:solidFill>
                  <a:srgbClr val="102A43"/>
                </a:solidFill>
              </a:rPr>
              <a:t>Konu haritası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F78596-3E71-4360-92AB-54016CA8F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3241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E8A78"/>
                </a:solidFill>
              </a:defRPr>
            </a:pPr>
            <a:r>
              <a:rPr sz="1500" b="1">
                <a:solidFill>
                  <a:srgbClr val="1E8A78"/>
                </a:solidFill>
              </a:rPr>
              <a:t>1. Nesne Modeli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AEBC9D-70C2-44BD-9DB4-264B968A8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6479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Sınıf, Nesne, Özellik ve Metot • Kurucu Metotlar ve Başlangıç Durumu • Kapsülleme ve Erişim Belirleyiciler • UML Sınıf Diyagramı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CEA4ED-D2BF-49E6-84AF-04AC09E1A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5433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76B87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76B87"/>
                </a:solidFill>
              </a:defRPr>
            </a:pPr>
            <a:r>
              <a:rPr sz="1500" b="1">
                <a:solidFill>
                  <a:srgbClr val="176B87"/>
                </a:solidFill>
              </a:rPr>
              <a:t>2. Nesneler Arası İlişkiler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5CDA51-B9FD-48C4-9E9D-C234405EE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8671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Kalıtım • Çok Biçimlilik • Arayüzler ve Soyut Sınıflar • Bileşim ve Bağımlılık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C6D66F-AE6D-43AB-A5A1-A5A5C7261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7625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E8A78"/>
                </a:solidFill>
              </a:defRPr>
            </a:pPr>
            <a:r>
              <a:rPr sz="1500" b="1">
                <a:solidFill>
                  <a:srgbClr val="1E8A78"/>
                </a:solidFill>
              </a:rPr>
              <a:t>3. Uygulama Kalitesi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629212-9D2B-4B41-8F4C-CE31EF961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50863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Koleksiyonlar ve Generic Yapılar • İstisna Yönetimi • Dosya ve Nesne Serileştirme • Katmanlı Mini Proje ve Birim Testi</a:t>
            </a:r>
          </a:p>
        </p:txBody>
      </p:sp>
    </p:spTree>
    <p:extLst>
      <p:ext uri="{BB962C8B-B14F-4D97-AF65-F5344CB8AC3E}">
        <p14:creationId xmlns:p14="http://schemas.microsoft.com/office/powerpoint/2010/main" val="12416947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9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C08E37-6F96-4421-BF5E-DA4C476CB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10. SINIF • YAZILIM GELIŞTIRME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9BA094-9577-40FC-8FF8-F52DE01E8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971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02A43"/>
                </a:solidFill>
              </a:defRPr>
            </a:pPr>
            <a:r>
              <a:rPr sz="2850" b="1">
                <a:solidFill>
                  <a:srgbClr val="102A43"/>
                </a:solidFill>
              </a:rPr>
              <a:t>Veri Tabanı Yönetimi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6294EB-3F23-4BC4-B7E0-27BD8E6BA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1050" b="1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r">
              <a:defRPr sz="1050" b="1">
                <a:solidFill>
                  <a:srgbClr val="526575"/>
                </a:solidFill>
              </a:defRPr>
            </a:pPr>
            <a:r>
              <a:rPr sz="1050" b="1">
                <a:solidFill>
                  <a:srgbClr val="526575"/>
                </a:solidFill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FD8367-3E17-497C-AFA4-AC3157317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509587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526575"/>
                </a:solidFill>
              </a:defRPr>
            </a:pPr>
            <a:r>
              <a:rPr sz="1575" b="0">
                <a:solidFill>
                  <a:srgbClr val="526575"/>
                </a:solidFill>
              </a:rPr>
              <a:t>İlişkisel veri modelleme, normalizasyon, SQL sorguları, bütünlük, kullanıcı yetkisi, yedekleme ve performans temelleri.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93A792-4034-4AEB-89AA-3442A6552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7175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F47C63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F47C63"/>
                </a:solidFill>
              </a:defRPr>
            </a:pPr>
            <a:r>
              <a:rPr sz="975" b="1">
                <a:solidFill>
                  <a:srgbClr val="F47C63"/>
                </a:solidFill>
              </a:rPr>
              <a:t>DERS SONUNDA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028B0F-D6E2-4D69-8AFD-F60576593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95600"/>
            <a:ext cx="509587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425" b="0">
                <a:solidFill>
                  <a:srgbClr val="162A3A"/>
                </a:solidFill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ER modeli oluşturur.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Veriyi 3NF'ye kadar düzenler.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Güvenli SQL sorguları yazar.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Yetki, yedek ve indeks kararlarını açıklar.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16CD95-73BC-4636-AF0B-0FAAF71FA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911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SINIF ÜRÜNÜ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1F70EC-4EFA-458E-985F-F9532CDD8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57850"/>
            <a:ext cx="5095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6575"/>
                </a:solidFill>
              </a:defRPr>
            </a:pPr>
            <a:r>
              <a:rPr sz="1275" b="0">
                <a:solidFill>
                  <a:srgbClr val="526575"/>
                </a:solidFill>
              </a:rPr>
              <a:t>Okul kulüpleri verisini modelle, tabloları oluştur, örnek veri ekle ve her değişiklikten önce etkilenecek satırı SELECT ile doğrula.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1DF5B9-8EE2-4CAE-A01F-C77ABD02C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466850"/>
            <a:ext cx="5429250" cy="49530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525FD0-FBC2-4A0B-B1F2-B128624A0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17526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20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102A43"/>
                </a:solidFill>
              </a:defRPr>
            </a:pPr>
            <a:r>
              <a:rPr sz="2025" b="1">
                <a:solidFill>
                  <a:srgbClr val="102A43"/>
                </a:solidFill>
              </a:rPr>
              <a:t>Konu haritası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51D735-C886-4283-8414-79F484DFD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3241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E8A78"/>
                </a:solidFill>
              </a:defRPr>
            </a:pPr>
            <a:r>
              <a:rPr sz="1500" b="1">
                <a:solidFill>
                  <a:srgbClr val="1E8A78"/>
                </a:solidFill>
              </a:rPr>
              <a:t>1. Modelleme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942ADB-B737-4977-8940-DA17927BB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6479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Veri Tabanı ve İlişkisel Model • Varlık–İlişki Diyagramı • Birincil ve Yabancı Anahtar • Normalizasyon: 1NF, 2NF ve 3NF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5E5803-3EBE-4BD5-8ADF-17F89D737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5433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76B87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76B87"/>
                </a:solidFill>
              </a:defRPr>
            </a:pPr>
            <a:r>
              <a:rPr sz="1500" b="1">
                <a:solidFill>
                  <a:srgbClr val="176B87"/>
                </a:solidFill>
              </a:rPr>
              <a:t>2. SQL İşlemleri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540867-ECE2-4719-93BE-610D20B1F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8671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DDL ile Tablo Oluşturma • INSERT, UPDATE ve DELETE • SELECT, Filtreleme ve Sıralama • JOIN ve Alt Sorgular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C7A97F-975C-431D-AEEE-A37C04263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7625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E8A78"/>
                </a:solidFill>
              </a:defRPr>
            </a:pPr>
            <a:r>
              <a:rPr sz="1500" b="1">
                <a:solidFill>
                  <a:srgbClr val="1E8A78"/>
                </a:solidFill>
              </a:rPr>
              <a:t>3. Yönetim ve Güvenlik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C0D518-D1D2-4730-905B-50E9EFDF9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50863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Kullanıcı, Rol ve Yetki • Transaction ve Veri Bütünlüğü • İndeks, Yedekleme ve Geri Yükleme</a:t>
            </a:r>
          </a:p>
        </p:txBody>
      </p:sp>
    </p:spTree>
    <p:extLst>
      <p:ext uri="{BB962C8B-B14F-4D97-AF65-F5344CB8AC3E}">
        <p14:creationId xmlns:p14="http://schemas.microsoft.com/office/powerpoint/2010/main" val="130163715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9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0272F9-1C64-4004-9AD7-7715FA0A9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10. SINIF • YAZILIM GELIŞTIRME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58F32A-BB58-491E-97CD-174E39FEB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971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02A43"/>
                </a:solidFill>
              </a:defRPr>
            </a:pPr>
            <a:r>
              <a:rPr sz="2850" b="1">
                <a:solidFill>
                  <a:srgbClr val="102A43"/>
                </a:solidFill>
              </a:rPr>
              <a:t>Robotik ve Kodlama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B563B4-60A9-42D9-8224-06958D2A7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1050" b="1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r">
              <a:defRPr sz="1050" b="1">
                <a:solidFill>
                  <a:srgbClr val="526575"/>
                </a:solidFill>
              </a:defRPr>
            </a:pPr>
            <a:r>
              <a:rPr sz="1050" b="1">
                <a:solidFill>
                  <a:srgbClr val="526575"/>
                </a:solidFill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0F3FC1-28D8-4D2D-B509-E672F1884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509587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526575"/>
                </a:solidFill>
              </a:defRPr>
            </a:pPr>
            <a:r>
              <a:rPr sz="1575" b="0">
                <a:solidFill>
                  <a:srgbClr val="526575"/>
                </a:solidFill>
              </a:rPr>
              <a:t>Elektronik güvenlik, mikrodenetleyici, sensör, aktüatör, seri haberleşme, motor kontrolü ve görev tabanlı robot uygulamaları.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321E8C-C1D7-4393-A5BF-D8798E030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7175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F47C63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F47C63"/>
                </a:solidFill>
              </a:defRPr>
            </a:pPr>
            <a:r>
              <a:rPr sz="975" b="1">
                <a:solidFill>
                  <a:srgbClr val="F47C63"/>
                </a:solidFill>
              </a:rPr>
              <a:t>DERS SONUNDA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42B4EC-799C-4BE2-BA87-7183D2BB1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95600"/>
            <a:ext cx="509587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425" b="0">
                <a:solidFill>
                  <a:srgbClr val="162A3A"/>
                </a:solidFill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Devreyi güvenli kurar.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Dijital ve analog girişleri okur.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Aktüatörleri koşullarla kontrol eder.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Robot görevini test edip iyileştirir.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CE25B0-01BD-4B63-8343-BDCC7DF9F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911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SINIF ÜRÜNÜ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BE6D15-5075-43D7-B96E-29045F007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57850"/>
            <a:ext cx="5095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6575"/>
                </a:solidFill>
              </a:defRPr>
            </a:pPr>
            <a:r>
              <a:rPr sz="1275" b="0">
                <a:solidFill>
                  <a:srgbClr val="526575"/>
                </a:solidFill>
              </a:rPr>
              <a:t>Gücü keserek devreyi kur, bağlantıyı şemayla karşılaştır, küçük testlerle bileşenleri doğrula ve ölçüm günlüğü tut.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914C97-EEEA-403D-B0EA-135FE6063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466850"/>
            <a:ext cx="5429250" cy="49530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9EB48B-AD19-49AF-BED7-E62A69218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17526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20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102A43"/>
                </a:solidFill>
              </a:defRPr>
            </a:pPr>
            <a:r>
              <a:rPr sz="2025" b="1">
                <a:solidFill>
                  <a:srgbClr val="102A43"/>
                </a:solidFill>
              </a:rPr>
              <a:t>Konu haritası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5BBD13-22B9-43D4-B6A9-29C815008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3241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E8A78"/>
                </a:solidFill>
              </a:defRPr>
            </a:pPr>
            <a:r>
              <a:rPr sz="1500" b="1">
                <a:solidFill>
                  <a:srgbClr val="1E8A78"/>
                </a:solidFill>
              </a:rPr>
              <a:t>1. Elektronik ve Denetleyici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1BDCD9-F4F7-4BF7-A1B8-3E7F4E179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6479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Elektriksel Büyüklükler ve Güvenlik • Mikrodenetleyici Kartı ve Pinler • Breadboard ve Temel Devre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7C856D-EE70-4D8B-81E7-2981AFDA9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5433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76B87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76B87"/>
                </a:solidFill>
              </a:defRPr>
            </a:pPr>
            <a:r>
              <a:rPr sz="1500" b="1">
                <a:solidFill>
                  <a:srgbClr val="176B87"/>
                </a:solidFill>
              </a:rPr>
              <a:t>2. Girdi ve Çıktı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FCB0E7-DC66-43DC-AD5E-ABF7AB4C8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8671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Dijital Giriş ve Buton • Analog Sensör Okuma • LED, Buzzer ve PWM • Motor ve Servo Kontrolü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10F966-DB3C-4CC5-82F4-FFF9E3A1E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7625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E8A78"/>
                </a:solidFill>
              </a:defRPr>
            </a:pPr>
            <a:r>
              <a:rPr sz="1500" b="1">
                <a:solidFill>
                  <a:srgbClr val="1E8A78"/>
                </a:solidFill>
              </a:rPr>
              <a:t>3. Robot Sistemi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04DAE9-6F48-4BB6-9716-BE2979B87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50863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Seri Haberleşme ve Hata Ayıklama • Durum Makinesi ile Robot Görevi • Robotik Proje, Test ve Sunum</a:t>
            </a:r>
          </a:p>
        </p:txBody>
      </p:sp>
    </p:spTree>
    <p:extLst>
      <p:ext uri="{BB962C8B-B14F-4D97-AF65-F5344CB8AC3E}">
        <p14:creationId xmlns:p14="http://schemas.microsoft.com/office/powerpoint/2010/main" val="103464036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9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6907FE-A98D-4443-8907-CB01BDCA9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10. SINIF • AĞ İŞLETMENLIĞI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442956-D7C0-44EB-8B9E-195943C06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971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02A43"/>
                </a:solidFill>
              </a:defRPr>
            </a:pPr>
            <a:r>
              <a:rPr sz="2850" b="1">
                <a:solidFill>
                  <a:srgbClr val="102A43"/>
                </a:solidFill>
              </a:rPr>
              <a:t>Ağ Sistemleri ve Anahtarlama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3F7FB4-4B76-40E0-B62C-0AEE6AAF1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1050" b="1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r">
              <a:defRPr sz="1050" b="1">
                <a:solidFill>
                  <a:srgbClr val="526575"/>
                </a:solidFill>
              </a:defRPr>
            </a:pPr>
            <a:r>
              <a:rPr sz="1050" b="1">
                <a:solidFill>
                  <a:srgbClr val="526575"/>
                </a:solidFill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2F77F7-D01D-44C8-846E-341633733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509587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526575"/>
                </a:solidFill>
              </a:defRPr>
            </a:pPr>
            <a:r>
              <a:rPr sz="1575" b="0">
                <a:solidFill>
                  <a:srgbClr val="526575"/>
                </a:solidFill>
              </a:rPr>
              <a:t>Ağ modelleri, Ethernet, kablolama, IPv4, anahtar çalışma mantığı, VLAN, trunk ve temel ağ güvenliği.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2411F8-95F4-4895-9791-F848CB82D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7175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F47C63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F47C63"/>
                </a:solidFill>
              </a:defRPr>
            </a:pPr>
            <a:r>
              <a:rPr sz="975" b="1">
                <a:solidFill>
                  <a:srgbClr val="F47C63"/>
                </a:solidFill>
              </a:rPr>
              <a:t>DERS SONUNDA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1BCB83-C184-4395-BA81-1AA92880B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95600"/>
            <a:ext cx="509587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425" b="0">
                <a:solidFill>
                  <a:srgbClr val="162A3A"/>
                </a:solidFill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Ağ topolojisini ve katmanları açıklar.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IPv4 adres planı yapar.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VLAN ve trunk yapılandırır.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Bağlantıyı sistematik test eder.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437C90-A8AF-451C-BCCB-63C32C58E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911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SINIF ÜRÜNÜ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D9BEDD-5F9D-435A-8746-52DDFAEBD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57850"/>
            <a:ext cx="5095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6575"/>
                </a:solidFill>
              </a:defRPr>
            </a:pPr>
            <a:r>
              <a:rPr sz="1275" b="0">
                <a:solidFill>
                  <a:srgbClr val="526575"/>
                </a:solidFill>
              </a:rPr>
              <a:t>Önce topoloji ve IP planını kâğıtta doğrula; ardından simülasyonda katman katman yapılandırıp ping ve tablo çıktılarıyla kanıtla.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03C8AD-C6AB-4A94-8AF5-124BE7946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466850"/>
            <a:ext cx="5429250" cy="49530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B51824-1024-4E56-8716-B9B7661BE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17526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20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102A43"/>
                </a:solidFill>
              </a:defRPr>
            </a:pPr>
            <a:r>
              <a:rPr sz="2025" b="1">
                <a:solidFill>
                  <a:srgbClr val="102A43"/>
                </a:solidFill>
              </a:rPr>
              <a:t>Konu haritası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86BD12-8683-47AC-AA7B-AB3433611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3241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E8A78"/>
                </a:solidFill>
              </a:defRPr>
            </a:pPr>
            <a:r>
              <a:rPr sz="1500" b="1">
                <a:solidFill>
                  <a:srgbClr val="1E8A78"/>
                </a:solidFill>
              </a:rPr>
              <a:t>1. Ağ Temelleri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984232-46FC-448B-A3C6-CDA1B5CD3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6479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Ağ Türleri ve Topolojiler • OSI ve TCP/IP Modelleri • Ethernet ve MAC Adresi • Bakır ve Fiber Kablolama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A42E17-6C6F-4C76-9BF1-934508095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5433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76B87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76B87"/>
                </a:solidFill>
              </a:defRPr>
            </a:pPr>
            <a:r>
              <a:rPr sz="1500" b="1">
                <a:solidFill>
                  <a:srgbClr val="176B87"/>
                </a:solidFill>
              </a:rPr>
              <a:t>2. Adresleme ve Anahtarlama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9A8276-43B1-44ED-867A-4FB457996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8671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IPv4 Adres ve Alt Ağ Maskesi • Alt Ağlara Bölme • Anahtarın MAC Tablosu • Anahtar Portu ve Temel Güvenlik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F7D76F-D4A4-4DD7-9C49-477257AD1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7625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E8A78"/>
                </a:solidFill>
              </a:defRPr>
            </a:pPr>
            <a:r>
              <a:rPr sz="1500" b="1">
                <a:solidFill>
                  <a:srgbClr val="1E8A78"/>
                </a:solidFill>
              </a:rPr>
              <a:t>3. VLAN ve Doğrulama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766846-77C1-401B-B1FD-1ADC8CDC3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50863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VLAN Oluşturma ve Access Port • Trunk ve VLAN'lar Arası İletişim • Anahtarlama Sorun Giderme</a:t>
            </a:r>
          </a:p>
        </p:txBody>
      </p:sp>
    </p:spTree>
    <p:extLst>
      <p:ext uri="{BB962C8B-B14F-4D97-AF65-F5344CB8AC3E}">
        <p14:creationId xmlns:p14="http://schemas.microsoft.com/office/powerpoint/2010/main" val="46884834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9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2B3814-47FE-4717-8A38-50473A3D6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10. SINIF • AĞ İŞLETMENLIĞI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6FDF2F-96F4-4B87-9E6C-21E65B493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971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02A43"/>
                </a:solidFill>
              </a:defRPr>
            </a:pPr>
            <a:r>
              <a:rPr sz="2850" b="1">
                <a:solidFill>
                  <a:srgbClr val="102A43"/>
                </a:solidFill>
              </a:rPr>
              <a:t>Açık Kaynak Ağ Uygulamaları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479BCE-D3E4-478D-9D3A-2AD75A9F8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1050" b="1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r">
              <a:defRPr sz="1050" b="1">
                <a:solidFill>
                  <a:srgbClr val="526575"/>
                </a:solidFill>
              </a:defRPr>
            </a:pPr>
            <a:r>
              <a:rPr sz="1050" b="1">
                <a:solidFill>
                  <a:srgbClr val="526575"/>
                </a:solidFill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14BF69-8FAB-4DB8-A28D-331602897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509587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526575"/>
                </a:solidFill>
              </a:defRPr>
            </a:pPr>
            <a:r>
              <a:rPr sz="1575" b="0">
                <a:solidFill>
                  <a:srgbClr val="526575"/>
                </a:solidFill>
              </a:rPr>
              <a:t>Linux ağ yönetimi, terminal, kullanıcı yetkisi, servisler, uzak erişim, günlükler ve açık kaynak ağ araçları.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EE196A-18D6-4A1F-9AC3-8250A5AB3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7175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F47C63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F47C63"/>
                </a:solidFill>
              </a:defRPr>
            </a:pPr>
            <a:r>
              <a:rPr sz="975" b="1">
                <a:solidFill>
                  <a:srgbClr val="F47C63"/>
                </a:solidFill>
              </a:rPr>
              <a:t>DERS SONUNDA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19586E-9FA1-4DEF-B947-CE61656D7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95600"/>
            <a:ext cx="509587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425" b="0">
                <a:solidFill>
                  <a:srgbClr val="162A3A"/>
                </a:solidFill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Linux ağ ayarlarını yönetir.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Kullanıcı ve izinleri uygular.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Uzak erişim ve temel servis kurar.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Günlüklerle sorun giderir.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071B86-AAA1-43B0-9B24-55F197813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911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SINIF ÜRÜNÜ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D7F5FD-E69E-4BBD-8754-7083F4A33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57850"/>
            <a:ext cx="5095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6575"/>
                </a:solidFill>
              </a:defRPr>
            </a:pPr>
            <a:r>
              <a:rPr sz="1275" b="0">
                <a:solidFill>
                  <a:srgbClr val="526575"/>
                </a:solidFill>
              </a:rPr>
              <a:t>Sanal makinede anlık görüntü al, değişikliği komut günlüğüne yaz, servis durumunu doğrula ve geri alma adımını test et.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7A80AF-54EB-47EB-A77D-13CC7A39B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466850"/>
            <a:ext cx="5429250" cy="49530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15E556-383F-4C3A-82B6-508AC0D98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17526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20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102A43"/>
                </a:solidFill>
              </a:defRPr>
            </a:pPr>
            <a:r>
              <a:rPr sz="2025" b="1">
                <a:solidFill>
                  <a:srgbClr val="102A43"/>
                </a:solidFill>
              </a:rPr>
              <a:t>Konu haritası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134A92-28A3-4052-B762-C2E9EFFC6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3241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E8A78"/>
                </a:solidFill>
              </a:defRPr>
            </a:pPr>
            <a:r>
              <a:rPr sz="1500" b="1">
                <a:solidFill>
                  <a:srgbClr val="1E8A78"/>
                </a:solidFill>
              </a:rPr>
              <a:t>1. Linux Ağ Temelleri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5C309E-A535-4680-BF7A-D648890FD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6479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Linux Terminali ve Dosya Sistemi • Kullanıcı, Grup ve İzinler • IP Adresi, Rota ve DNS Ayarı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9C52BE-4E1F-4519-A1CC-C6BB12DC6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5433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76B87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76B87"/>
                </a:solidFill>
              </a:defRPr>
            </a:pPr>
            <a:r>
              <a:rPr sz="1500" b="1">
                <a:solidFill>
                  <a:srgbClr val="176B87"/>
                </a:solidFill>
              </a:rPr>
              <a:t>2. Servis ve Uzak Yönetim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B76FB7-F65F-4F85-8A93-1EFE43244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8671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Paket Yönetimi ve Güncelleme • SSH ile Güvenli Uzak Erişim • Web ve Dosya Servisi Temelleri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6C9CD2-7C1B-4EE6-9AEB-89EA35C75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7625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E8A78"/>
                </a:solidFill>
              </a:defRPr>
            </a:pPr>
            <a:r>
              <a:rPr sz="1500" b="1">
                <a:solidFill>
                  <a:srgbClr val="1E8A78"/>
                </a:solidFill>
              </a:rPr>
              <a:t>3. İzleme ve Sorun Giderme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752892-3F8F-4DFB-B686-2C253E49C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50863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Süreç, Servis ve Günlük Yönetimi • Açık Kaynak Ağ Tanılama Araçları</a:t>
            </a:r>
          </a:p>
        </p:txBody>
      </p:sp>
    </p:spTree>
    <p:extLst>
      <p:ext uri="{BB962C8B-B14F-4D97-AF65-F5344CB8AC3E}">
        <p14:creationId xmlns:p14="http://schemas.microsoft.com/office/powerpoint/2010/main" val="9197063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87596CF-2180-4887-942C-1E84569BB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10. SINIF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3DEBD9-75A7-42B8-B472-F3E692A08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971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Her konu aynı öğrenme döngüsüyle işlenir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7A4865-9266-4A39-B11A-E192A54AB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1050" b="1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r">
              <a:defRPr sz="1050" b="1">
                <a:solidFill>
                  <a:srgbClr val="526575"/>
                </a:solidFill>
              </a:defRPr>
            </a:pPr>
            <a:r>
              <a:rPr sz="1050" b="1">
                <a:solidFill>
                  <a:srgbClr val="526575"/>
                </a:solidFill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57DF4B-65CC-4135-8A0C-2F236A06E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6690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8A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1C620A-E179-4209-97D1-D9FE1AC9D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24050"/>
            <a:ext cx="876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 algn="ctr">
              <a:defRPr sz="27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ctr">
              <a:defRPr sz="2700" b="1">
                <a:solidFill>
                  <a:srgbClr val="FFFFFF"/>
                </a:solidFill>
              </a:defRPr>
            </a:pPr>
            <a:r>
              <a:rPr sz="27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37FC07-44E0-4FF3-8666-F6D1E1049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2133600"/>
            <a:ext cx="1428750" cy="3238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CFE1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975A60-DD8B-4ADE-A9B0-20B241546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289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87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ANLA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AA753E-DCEE-4D6F-A781-A4B0DEB91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24250"/>
            <a:ext cx="219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6575"/>
                </a:solidFill>
              </a:defRPr>
            </a:pPr>
            <a:r>
              <a:rPr sz="1350" b="0">
                <a:solidFill>
                  <a:srgbClr val="526575"/>
                </a:solidFill>
              </a:rPr>
              <a:t>Ders kartını oku; amaç, kavram ve başarı ölçütünü belirle.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346617-07B1-4D10-B49D-9B9DFC763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186690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C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91DE0D-8F9D-4459-9772-E2EEA0B57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1924050"/>
            <a:ext cx="876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 algn="ctr">
              <a:defRPr sz="27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ctr">
              <a:defRPr sz="2700" b="1">
                <a:solidFill>
                  <a:srgbClr val="FFFFFF"/>
                </a:solidFill>
              </a:defRPr>
            </a:pPr>
            <a:r>
              <a:rPr sz="27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EE916C-04FB-49E8-9623-4233A8499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133600"/>
            <a:ext cx="1428750" cy="3238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CFE1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16EF7C-BA8F-4B4F-A621-8845EB63E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0289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87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UYGULA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4C05FF-8A54-4FBD-986D-3744DFF2F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524250"/>
            <a:ext cx="219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6575"/>
                </a:solidFill>
              </a:defRPr>
            </a:pPr>
            <a:r>
              <a:rPr sz="1350" b="0">
                <a:solidFill>
                  <a:srgbClr val="526575"/>
                </a:solidFill>
              </a:rPr>
              <a:t>Kısa sınıf görevini rol paylaşımıyla gerçekleştir.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CDBCFC-11DD-4094-8459-195855D06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86690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8A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3791E5-1053-4C35-BD8D-E5E33F50A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924050"/>
            <a:ext cx="876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 algn="ctr">
              <a:defRPr sz="27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ctr">
              <a:defRPr sz="2700" b="1">
                <a:solidFill>
                  <a:srgbClr val="FFFFFF"/>
                </a:solidFill>
              </a:defRPr>
            </a:pPr>
            <a:r>
              <a:rPr sz="27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FA5391-7D02-48EF-8EAB-342B1A738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2133600"/>
            <a:ext cx="1428750" cy="3238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CFE1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6C45DC-95B2-4516-9F71-CED1750CD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0289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87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TEST ET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BC72E5-27CC-48DF-938F-9997A468E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524250"/>
            <a:ext cx="219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6575"/>
                </a:solidFill>
              </a:defRPr>
            </a:pPr>
            <a:r>
              <a:rPr sz="1350" b="0">
                <a:solidFill>
                  <a:srgbClr val="526575"/>
                </a:solidFill>
              </a:rPr>
              <a:t>Normal, sınır ve hatalı durumlarda kanıt topla.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890861-C6DA-4A58-9FB6-A759B8964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186690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C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4B1B10-1786-4CA8-8E92-B7B727936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1924050"/>
            <a:ext cx="876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 algn="ctr">
              <a:defRPr sz="27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ctr">
              <a:defRPr sz="2700" b="1">
                <a:solidFill>
                  <a:srgbClr val="FFFFFF"/>
                </a:solidFill>
              </a:defRPr>
            </a:pPr>
            <a:r>
              <a:rPr sz="27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F21367-B7ED-4F2B-BFF0-36EC6EBDE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0289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87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PAYLAŞ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31781E-E826-4530-A106-2F5276B5B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524250"/>
            <a:ext cx="219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6575"/>
                </a:solidFill>
              </a:defRPr>
            </a:pPr>
            <a:r>
              <a:rPr sz="1350" b="0">
                <a:solidFill>
                  <a:srgbClr val="526575"/>
                </a:solidFill>
              </a:rPr>
              <a:t>Sonucu açıkla, konu testini çöz ve geri bildirimle geliştir.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C496567-D726-4930-9649-FFCCD1FF7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29250"/>
            <a:ext cx="304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02A43"/>
                </a:solidFill>
              </a:defRPr>
            </a:pPr>
            <a:r>
              <a:rPr sz="1500" b="1">
                <a:solidFill>
                  <a:srgbClr val="102A43"/>
                </a:solidFill>
              </a:rPr>
              <a:t>Öğretmen paylaşım modeli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9196600-20B5-4093-9846-A43CB6D67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102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0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26575"/>
                </a:solidFill>
              </a:defRPr>
            </a:pPr>
            <a:r>
              <a:rPr sz="1500" b="0">
                <a:solidFill>
                  <a:srgbClr val="526575"/>
                </a:solidFill>
              </a:rPr>
              <a:t>İlgili konu sayfasının bağlantısını gönderin: öğrenci telefonda ders kartını, görseli, notu, etkinliği ve testi tek akışta açar.</a:t>
            </a:r>
          </a:p>
        </p:txBody>
      </p:sp>
    </p:spTree>
    <p:extLst>
      <p:ext uri="{BB962C8B-B14F-4D97-AF65-F5344CB8AC3E}">
        <p14:creationId xmlns:p14="http://schemas.microsoft.com/office/powerpoint/2010/main" val="47216867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02A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8B798A-83F2-44DE-A395-09985EB16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7625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975" b="1">
                <a:solidFill>
                  <a:srgbClr val="7FE0C2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7FE0C2"/>
                </a:solidFill>
              </a:defRPr>
            </a:pPr>
            <a:r>
              <a:rPr sz="975" b="1">
                <a:solidFill>
                  <a:srgbClr val="7FE0C2"/>
                </a:solidFill>
              </a:rPr>
              <a:t>10. SINIF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F444F9-6389-4757-84E5-BA6F59D9D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57250"/>
            <a:ext cx="10001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30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Ölçme yalnız puan değil, öğrenme kanıtıdır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4B2C06-994E-415C-818E-AED4FF8D3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002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950" b="1">
                <a:solidFill>
                  <a:srgbClr val="7FE0C2"/>
                </a:solidFill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7FE0C2"/>
                </a:solidFill>
              </a:defRPr>
            </a:pPr>
            <a:r>
              <a:rPr sz="1950" b="1">
                <a:solidFill>
                  <a:srgbClr val="7FE0C2"/>
                </a:solidFill>
              </a:rPr>
              <a:t>Konu testi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6D57B3-5B7A-43F0-913C-B0334AD22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33650"/>
            <a:ext cx="4762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00" b="0">
                <a:solidFill>
                  <a:srgbClr val="D7E9F3"/>
                </a:solidFill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D7E9F3"/>
                </a:solidFill>
              </a:defRPr>
            </a:pPr>
            <a:r>
              <a:rPr sz="1500" b="0">
                <a:solidFill>
                  <a:srgbClr val="D7E9F3"/>
                </a:solidFill>
              </a:rPr>
              <a:t>Her konuya bağlı 4 açıklamalı soru; kavram, uygulama ve doğrulama.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A16C77-8904-47BF-894F-5A8CCC55C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20002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950" b="1">
                <a:solidFill>
                  <a:srgbClr val="FFB19F"/>
                </a:solidFill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FFB19F"/>
                </a:solidFill>
              </a:defRPr>
            </a:pPr>
            <a:r>
              <a:rPr sz="1950" b="1">
                <a:solidFill>
                  <a:srgbClr val="FFB19F"/>
                </a:solidFill>
              </a:rPr>
              <a:t>Uygulama kanıtı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8926BA-8E84-463D-A786-E853919EC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2533650"/>
            <a:ext cx="4762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00" b="0">
                <a:solidFill>
                  <a:srgbClr val="D7E9F3"/>
                </a:solidFill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D7E9F3"/>
                </a:solidFill>
              </a:defRPr>
            </a:pPr>
            <a:r>
              <a:rPr sz="1500" b="0">
                <a:solidFill>
                  <a:srgbClr val="D7E9F3"/>
                </a:solidFill>
              </a:rPr>
              <a:t>Kod çıktısı, ağ tablosu, tasarım görseli, ölçüm veya kısa rapor.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89AFB1-A156-4FCC-8CFB-877F5CC6B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814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950" b="1">
                <a:solidFill>
                  <a:srgbClr val="7FE0C2"/>
                </a:solidFill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7FE0C2"/>
                </a:solidFill>
              </a:defRPr>
            </a:pPr>
            <a:r>
              <a:rPr sz="1950" b="1">
                <a:solidFill>
                  <a:srgbClr val="7FE0C2"/>
                </a:solidFill>
              </a:rPr>
              <a:t>Akran geribildirimi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99AE92-BE95-4ACE-BBDA-CD43E2439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14850"/>
            <a:ext cx="4762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00" b="0">
                <a:solidFill>
                  <a:srgbClr val="D7E9F3"/>
                </a:solidFill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D7E9F3"/>
                </a:solidFill>
              </a:defRPr>
            </a:pPr>
            <a:r>
              <a:rPr sz="1500" b="0">
                <a:solidFill>
                  <a:srgbClr val="D7E9F3"/>
                </a:solidFill>
              </a:rPr>
              <a:t>Bir güçlü yön, bir geliştirme önerisi ve kanıta dayalı açıklama.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669DA0-8F2F-449C-BEF1-438FD0D69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39814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950" b="1">
                <a:solidFill>
                  <a:srgbClr val="FFB19F"/>
                </a:solidFill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FFB19F"/>
                </a:solidFill>
              </a:defRPr>
            </a:pPr>
            <a:r>
              <a:rPr sz="1950" b="1">
                <a:solidFill>
                  <a:srgbClr val="FFB19F"/>
                </a:solidFill>
              </a:rPr>
              <a:t>Öz değerlendirme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3E7730-1A27-41EB-9E97-0C2C9D7DF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4514850"/>
            <a:ext cx="4762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00" b="0">
                <a:solidFill>
                  <a:srgbClr val="D7E9F3"/>
                </a:solidFill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D7E9F3"/>
                </a:solidFill>
              </a:defRPr>
            </a:pPr>
            <a:r>
              <a:rPr sz="1500" b="0">
                <a:solidFill>
                  <a:srgbClr val="D7E9F3"/>
                </a:solidFill>
              </a:rPr>
              <a:t>Ne öğrendim, hangi testi yaptım, bir sonraki adımım ne?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2A0151-B1D3-4DD2-96AD-B9BD0307F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1050" b="1">
                <a:solidFill>
                  <a:srgbClr val="D7E9F3"/>
                </a:solidFill>
              </a:defRPr>
            </a:defPPr>
          </a:lstStyle>
          <a:p xmlns:a="http://schemas.openxmlformats.org/drawingml/2006/main">
            <a:pPr algn="r">
              <a:defRPr sz="1050" b="1">
                <a:solidFill>
                  <a:srgbClr val="D7E9F3"/>
                </a:solidFill>
              </a:defRPr>
            </a:pPr>
            <a:r>
              <a:rPr sz="1050" b="1">
                <a:solidFill>
                  <a:srgbClr val="D7E9F3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63888591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9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BE6B2D-CBA0-4B1A-89E5-772FAF356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10. SINIF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FEBFEB-990B-4799-8219-56746D6D4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971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Dersi sınıfta hemen kullanmak için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A1999C-BA09-4FA8-ADD4-DAEF77EE8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1050" b="1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r">
              <a:defRPr sz="1050" b="1">
                <a:solidFill>
                  <a:srgbClr val="526575"/>
                </a:solidFill>
              </a:defRPr>
            </a:pPr>
            <a:r>
              <a:rPr sz="1050" b="1">
                <a:solidFill>
                  <a:srgbClr val="526575"/>
                </a:solidFill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1B6433-0072-4043-A2A4-51BEF771F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8A7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9249"/>
          </a:bodyPr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581432-2FF9-4E81-BB16-B36865B4F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5811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406"/>
          </a:bodyPr>
          <a:lstStyle xmlns:a="http://schemas.openxmlformats.org/drawingml/2006/main">
            <a:defPPr algn="l">
              <a:defRPr sz="17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Konuyu bulun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6C6D56-4FE1-4163-8040-C3924F023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943100"/>
            <a:ext cx="9144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6575"/>
                </a:solidFill>
              </a:defRPr>
            </a:pPr>
            <a:r>
              <a:rPr sz="1350" b="0">
                <a:solidFill>
                  <a:srgbClr val="526575"/>
                </a:solidFill>
              </a:rPr>
              <a:t>Dersler sayfasında “10. sınıf” filtresini seçin ve dersin içindekilerinden konuyu açın.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04E758-1AB0-463E-8AF4-7B9C6C46D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860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C6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9249"/>
          </a:bodyPr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504979-3049-40D4-A00F-54EFEFEFD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860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406"/>
          </a:bodyPr>
          <a:lstStyle xmlns:a="http://schemas.openxmlformats.org/drawingml/2006/main">
            <a:defPPr algn="l">
              <a:defRPr sz="17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Bağlantıyı paylaşın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E8CA18-7DC4-416F-B34E-92D8762D5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048000"/>
            <a:ext cx="9144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6575"/>
                </a:solidFill>
              </a:defRPr>
            </a:pPr>
            <a:r>
              <a:rPr sz="1350" b="0">
                <a:solidFill>
                  <a:srgbClr val="526575"/>
                </a:solidFill>
              </a:rPr>
              <a:t>Konu bağlantısını paylaş düğmesiyle öğrenciye tek URL gönderin.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2C22DF-459E-48B5-9F5C-812642B17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909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8A7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9249"/>
          </a:bodyPr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EE6CD6-50D9-48E5-9070-7EC3E9786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7909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406"/>
          </a:bodyPr>
          <a:lstStyle xmlns:a="http://schemas.openxmlformats.org/drawingml/2006/main">
            <a:defPPr algn="l">
              <a:defRPr sz="17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Uygulayın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E0E645-7BDC-4802-A461-804D4B1E0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152900"/>
            <a:ext cx="9144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6575"/>
                </a:solidFill>
              </a:defRPr>
            </a:pPr>
            <a:r>
              <a:rPr sz="1350" b="0">
                <a:solidFill>
                  <a:srgbClr val="526575"/>
                </a:solidFill>
              </a:rPr>
              <a:t>Ders kartı → konu anlatımı → eğlenceli etkinlik → görsel → konu testi akışını izleyin.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165D77-BB6D-429D-AA5E-D5DAC8223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958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C6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9249"/>
          </a:bodyPr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3CAA97-CFA4-413C-848A-F54D62D86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8958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406"/>
          </a:bodyPr>
          <a:lstStyle xmlns:a="http://schemas.openxmlformats.org/drawingml/2006/main">
            <a:defPPr algn="l">
              <a:defRPr sz="17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Sonucu görün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D16AA3-A23A-4C2F-A1F9-F0B27600F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5257800"/>
            <a:ext cx="9144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6575"/>
                </a:solidFill>
              </a:defRPr>
            </a:pPr>
            <a:r>
              <a:rPr sz="1350" b="0">
                <a:solidFill>
                  <a:srgbClr val="526575"/>
                </a:solidFill>
              </a:rPr>
              <a:t>Öğrenci hesabı test sonucunu ve ilerlemeyi kaydeder; öğretmen paneli raporlar.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58D34E-AA3E-4696-AAF7-9FAFEE91A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05790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>
            <a:defPPr algn="l">
              <a:defRPr sz="12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1E8A78"/>
                </a:solidFill>
              </a:defRPr>
            </a:pPr>
            <a:r>
              <a:rPr sz="1275" b="1">
                <a:solidFill>
                  <a:srgbClr val="1E8A78"/>
                </a:solidFill>
              </a:rPr>
              <a:t>Resmî kaynaklar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533250-19E1-40E5-B1F7-6139AEF50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6057900"/>
            <a:ext cx="809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0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526575"/>
                </a:solidFill>
              </a:defRPr>
            </a:pPr>
            <a:r>
              <a:rPr sz="1200" b="0">
                <a:solidFill>
                  <a:srgbClr val="526575"/>
                </a:solidFill>
              </a:rPr>
              <a:t>meslek.meb.gov.tr • 2026 Bilişim Teknolojileri Alanı çerçeve programı ve güncel ders materyalleri</a:t>
            </a:r>
          </a:p>
        </p:txBody>
      </p:sp>
    </p:spTree>
    <p:extLst>
      <p:ext uri="{BB962C8B-B14F-4D97-AF65-F5344CB8AC3E}">
        <p14:creationId xmlns:p14="http://schemas.microsoft.com/office/powerpoint/2010/main" val="130264329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2026-10-16T08:53:11.4180000Z</dcterms:created>
  <dcterms:modified xsi:type="dcterms:W3CDTF">2026-10-16T08:53:11.4180000Z</dcterms:modified>
</coreProperties>
</file>